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0" r:id="rId7"/>
    <p:sldId id="262" r:id="rId8"/>
    <p:sldId id="265" r:id="rId9"/>
    <p:sldId id="263" r:id="rId10"/>
    <p:sldId id="264" r:id="rId11"/>
    <p:sldId id="267" r:id="rId12"/>
    <p:sldId id="268" r:id="rId13"/>
    <p:sldId id="269" r:id="rId14"/>
    <p:sldId id="270" r:id="rId15"/>
    <p:sldId id="271" r:id="rId16"/>
    <p:sldId id="272" r:id="rId17"/>
    <p:sldId id="273" r:id="rId18"/>
    <p:sldId id="279" r:id="rId19"/>
    <p:sldId id="274" r:id="rId20"/>
    <p:sldId id="275" r:id="rId21"/>
    <p:sldId id="281" r:id="rId22"/>
    <p:sldId id="280" r:id="rId23"/>
    <p:sldId id="282" r:id="rId24"/>
    <p:sldId id="276" r:id="rId25"/>
    <p:sldId id="278" r:id="rId26"/>
    <p:sldId id="27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8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112823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3614722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38787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2536038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09581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2286619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1151585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3481793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1428366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3765A3-C226-4DA2-9F9A-001DE50D945E}" type="datetimeFigureOut">
              <a:rPr lang="en-US" smtClean="0"/>
              <a:t>12/23/2020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789774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765A3-C226-4DA2-9F9A-001DE50D945E}" type="datetimeFigureOut">
              <a:rPr lang="en-US" smtClean="0"/>
              <a:t>12/23/2020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2277862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3765A3-C226-4DA2-9F9A-001DE50D945E}" type="datetimeFigureOut">
              <a:rPr lang="en-US" smtClean="0"/>
              <a:t>12/23/2020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3948257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3765A3-C226-4DA2-9F9A-001DE50D945E}" type="datetimeFigureOut">
              <a:rPr lang="en-US" smtClean="0"/>
              <a:t>12/23/2020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2430784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3765A3-C226-4DA2-9F9A-001DE50D945E}" type="datetimeFigureOut">
              <a:rPr lang="en-US" smtClean="0"/>
              <a:t>12/23/2020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3929184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3765A3-C226-4DA2-9F9A-001DE50D945E}" type="datetimeFigureOut">
              <a:rPr lang="en-US" smtClean="0"/>
              <a:t>12/23/2020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4042029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3765A3-C226-4DA2-9F9A-001DE50D945E}" type="datetimeFigureOut">
              <a:rPr lang="en-US" smtClean="0"/>
              <a:t>12/23/2020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4F3A77-3E27-49F1-932A-2B25C8AC9C8C}" type="slidenum">
              <a:rPr lang="en-US" smtClean="0"/>
              <a:t>‹#›</a:t>
            </a:fld>
            <a:endParaRPr lang="en-US"/>
          </a:p>
        </p:txBody>
      </p:sp>
    </p:spTree>
    <p:extLst>
      <p:ext uri="{BB962C8B-B14F-4D97-AF65-F5344CB8AC3E}">
        <p14:creationId xmlns:p14="http://schemas.microsoft.com/office/powerpoint/2010/main" val="143901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3765A3-C226-4DA2-9F9A-001DE50D945E}" type="datetimeFigureOut">
              <a:rPr lang="en-US" smtClean="0"/>
              <a:t>12/23/2020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D4F3A77-3E27-49F1-932A-2B25C8AC9C8C}" type="slidenum">
              <a:rPr lang="en-US" smtClean="0"/>
              <a:t>‹#›</a:t>
            </a:fld>
            <a:endParaRPr lang="en-US"/>
          </a:p>
        </p:txBody>
      </p:sp>
    </p:spTree>
    <p:extLst>
      <p:ext uri="{BB962C8B-B14F-4D97-AF65-F5344CB8AC3E}">
        <p14:creationId xmlns:p14="http://schemas.microsoft.com/office/powerpoint/2010/main" val="13784489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Green-World-Happy-People-106535361266605/" TargetMode="External"/><Relationship Id="rId2" Type="http://schemas.openxmlformats.org/officeDocument/2006/relationships/hyperlink" Target="https://sites.google.com/view/green-world-happy-people/hom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703" y="3318934"/>
            <a:ext cx="9365226" cy="1002343"/>
          </a:xfrm>
        </p:spPr>
        <p:txBody>
          <a:bodyPr/>
          <a:lstStyle/>
          <a:p>
            <a:r>
              <a:rPr lang="en-US" sz="4800" dirty="0" smtClean="0">
                <a:solidFill>
                  <a:schemeClr val="accent2">
                    <a:lumMod val="50000"/>
                  </a:schemeClr>
                </a:solidFill>
              </a:rPr>
              <a:t>GREEN WORLD –HAPPY PEOPL</a:t>
            </a:r>
            <a:r>
              <a:rPr lang="en-US" dirty="0" smtClean="0">
                <a:solidFill>
                  <a:schemeClr val="accent2">
                    <a:lumMod val="50000"/>
                  </a:schemeClr>
                </a:solidFill>
              </a:rPr>
              <a:t>E</a:t>
            </a:r>
            <a:endParaRPr lang="en-US" dirty="0">
              <a:solidFill>
                <a:schemeClr val="accent2">
                  <a:lumMod val="50000"/>
                </a:schemeClr>
              </a:solidFill>
            </a:endParaRPr>
          </a:p>
        </p:txBody>
      </p:sp>
      <p:sp>
        <p:nvSpPr>
          <p:cNvPr id="3" name="Subtitle 2"/>
          <p:cNvSpPr>
            <a:spLocks noGrp="1"/>
          </p:cNvSpPr>
          <p:nvPr>
            <p:ph type="subTitle" idx="1"/>
          </p:nvPr>
        </p:nvSpPr>
        <p:spPr>
          <a:xfrm>
            <a:off x="796413" y="5171711"/>
            <a:ext cx="7766936" cy="1096899"/>
          </a:xfrm>
        </p:spPr>
        <p:txBody>
          <a:bodyPr>
            <a:normAutofit/>
          </a:bodyPr>
          <a:lstStyle/>
          <a:p>
            <a:r>
              <a:rPr lang="en-US" sz="3600" b="1" dirty="0" smtClean="0">
                <a:solidFill>
                  <a:schemeClr val="accent2">
                    <a:lumMod val="50000"/>
                  </a:schemeClr>
                </a:solidFill>
              </a:rPr>
              <a:t>ERASMUS+ KA2 PROJECT</a:t>
            </a:r>
            <a:endParaRPr lang="en-US" sz="3600" b="1" dirty="0">
              <a:solidFill>
                <a:schemeClr val="accent2">
                  <a:lumMod val="5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4296" y="250363"/>
            <a:ext cx="4876800" cy="1057275"/>
          </a:xfrm>
          <a:prstGeom prst="rect">
            <a:avLst/>
          </a:prstGeom>
        </p:spPr>
      </p:pic>
    </p:spTree>
    <p:extLst>
      <p:ext uri="{BB962C8B-B14F-4D97-AF65-F5344CB8AC3E}">
        <p14:creationId xmlns:p14="http://schemas.microsoft.com/office/powerpoint/2010/main" val="27831260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ACTIVITIES BY THE END OF APRIL</a:t>
            </a:r>
            <a:endParaRPr lang="en-US" b="1" dirty="0"/>
          </a:p>
        </p:txBody>
      </p:sp>
      <p:sp>
        <p:nvSpPr>
          <p:cNvPr id="3" name="Content Placeholder 2"/>
          <p:cNvSpPr>
            <a:spLocks noGrp="1"/>
          </p:cNvSpPr>
          <p:nvPr>
            <p:ph idx="1"/>
          </p:nvPr>
        </p:nvSpPr>
        <p:spPr>
          <a:xfrm>
            <a:off x="677334" y="1777131"/>
            <a:ext cx="8596668" cy="3880773"/>
          </a:xfrm>
        </p:spPr>
        <p:txBody>
          <a:bodyPr>
            <a:noAutofit/>
          </a:bodyPr>
          <a:lstStyle/>
          <a:p>
            <a:r>
              <a:rPr lang="en-US" sz="3200" dirty="0" smtClean="0">
                <a:solidFill>
                  <a:schemeClr val="tx1"/>
                </a:solidFill>
              </a:rPr>
              <a:t>Planting </a:t>
            </a:r>
            <a:r>
              <a:rPr lang="en-US" sz="3200" dirty="0">
                <a:solidFill>
                  <a:schemeClr val="tx1"/>
                </a:solidFill>
              </a:rPr>
              <a:t>trees campaign dedicated to the INTERNATIONAL DAY OF </a:t>
            </a:r>
            <a:r>
              <a:rPr lang="en-US" sz="3200" dirty="0" smtClean="0">
                <a:solidFill>
                  <a:schemeClr val="tx1"/>
                </a:solidFill>
              </a:rPr>
              <a:t>FORESTS</a:t>
            </a:r>
            <a:endParaRPr lang="en-US" sz="3200" dirty="0">
              <a:solidFill>
                <a:schemeClr val="tx1"/>
              </a:solidFill>
            </a:endParaRPr>
          </a:p>
          <a:p>
            <a:r>
              <a:rPr lang="en-US" sz="3200" dirty="0">
                <a:solidFill>
                  <a:schemeClr val="tx1"/>
                </a:solidFill>
              </a:rPr>
              <a:t>Composing Song of Environment dedicated to the  INTERNATIONAL DAY OF </a:t>
            </a:r>
            <a:r>
              <a:rPr lang="en-US" sz="3200" dirty="0" smtClean="0">
                <a:solidFill>
                  <a:schemeClr val="tx1"/>
                </a:solidFill>
              </a:rPr>
              <a:t>EARTH</a:t>
            </a:r>
            <a:endParaRPr lang="en-US" sz="3200" dirty="0">
              <a:solidFill>
                <a:schemeClr val="tx1"/>
              </a:solidFill>
            </a:endParaRPr>
          </a:p>
          <a:p>
            <a:r>
              <a:rPr lang="en-US" sz="3200" dirty="0">
                <a:solidFill>
                  <a:schemeClr val="tx1"/>
                </a:solidFill>
              </a:rPr>
              <a:t>Attending Ecology and Environment conference / by students from the Bulgarian school to present the achieved p</a:t>
            </a:r>
            <a:r>
              <a:rPr lang="en-US" sz="3200" dirty="0" smtClean="0">
                <a:solidFill>
                  <a:schemeClr val="tx1"/>
                </a:solidFill>
              </a:rPr>
              <a:t>roject </a:t>
            </a:r>
            <a:r>
              <a:rPr lang="en-US" sz="3200" dirty="0">
                <a:solidFill>
                  <a:schemeClr val="tx1"/>
                </a:solidFill>
              </a:rPr>
              <a:t>impact during the first year/</a:t>
            </a:r>
          </a:p>
        </p:txBody>
      </p:sp>
    </p:spTree>
    <p:extLst>
      <p:ext uri="{BB962C8B-B14F-4D97-AF65-F5344CB8AC3E}">
        <p14:creationId xmlns:p14="http://schemas.microsoft.com/office/powerpoint/2010/main" val="3238545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ACTIVITIES BY THE END OF JUNE</a:t>
            </a:r>
            <a:endParaRPr lang="en-US" b="1" dirty="0"/>
          </a:p>
        </p:txBody>
      </p:sp>
      <p:sp>
        <p:nvSpPr>
          <p:cNvPr id="3" name="Content Placeholder 2"/>
          <p:cNvSpPr>
            <a:spLocks noGrp="1"/>
          </p:cNvSpPr>
          <p:nvPr>
            <p:ph idx="1"/>
          </p:nvPr>
        </p:nvSpPr>
        <p:spPr>
          <a:xfrm>
            <a:off x="677334" y="1777131"/>
            <a:ext cx="8596668" cy="3880773"/>
          </a:xfrm>
        </p:spPr>
        <p:txBody>
          <a:bodyPr>
            <a:noAutofit/>
          </a:bodyPr>
          <a:lstStyle/>
          <a:p>
            <a:pPr marL="0" indent="0">
              <a:buNone/>
            </a:pPr>
            <a:r>
              <a:rPr lang="en-US" sz="3200" dirty="0">
                <a:solidFill>
                  <a:schemeClr val="tx1"/>
                </a:solidFill>
              </a:rPr>
              <a:t>Designing "what we have learnt" diaries between partners and exchanging </a:t>
            </a:r>
            <a:r>
              <a:rPr lang="en-US" sz="3200" dirty="0" smtClean="0">
                <a:solidFill>
                  <a:schemeClr val="tx1"/>
                </a:solidFill>
              </a:rPr>
              <a:t>them </a:t>
            </a:r>
            <a:endParaRPr lang="en-US" sz="3200" dirty="0">
              <a:solidFill>
                <a:schemeClr val="tx1"/>
              </a:solidFill>
            </a:endParaRPr>
          </a:p>
          <a:p>
            <a:pPr marL="0" indent="0">
              <a:buNone/>
            </a:pPr>
            <a:r>
              <a:rPr lang="en-US" sz="3200" dirty="0">
                <a:solidFill>
                  <a:schemeClr val="tx1"/>
                </a:solidFill>
              </a:rPr>
              <a:t>Video-conference on "what we have learnt about </a:t>
            </a:r>
            <a:r>
              <a:rPr lang="en-US" sz="3200" dirty="0" smtClean="0">
                <a:solidFill>
                  <a:schemeClr val="tx1"/>
                </a:solidFill>
              </a:rPr>
              <a:t>ecology“ </a:t>
            </a:r>
            <a:endParaRPr lang="en-US" sz="3200" dirty="0">
              <a:solidFill>
                <a:schemeClr val="tx1"/>
              </a:solidFill>
            </a:endParaRPr>
          </a:p>
          <a:p>
            <a:pPr marL="0" indent="0">
              <a:buNone/>
            </a:pPr>
            <a:r>
              <a:rPr lang="en-US" sz="3200" dirty="0">
                <a:solidFill>
                  <a:schemeClr val="tx1"/>
                </a:solidFill>
              </a:rPr>
              <a:t>Concert to promote environmental awareness</a:t>
            </a:r>
          </a:p>
        </p:txBody>
      </p:sp>
    </p:spTree>
    <p:extLst>
      <p:ext uri="{BB962C8B-B14F-4D97-AF65-F5344CB8AC3E}">
        <p14:creationId xmlns:p14="http://schemas.microsoft.com/office/powerpoint/2010/main" val="693860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a:t>
            </a:r>
            <a:endParaRPr lang="en-US" dirty="0"/>
          </a:p>
        </p:txBody>
      </p:sp>
      <p:sp>
        <p:nvSpPr>
          <p:cNvPr id="3" name="Content Placeholder 2"/>
          <p:cNvSpPr>
            <a:spLocks noGrp="1"/>
          </p:cNvSpPr>
          <p:nvPr>
            <p:ph idx="1"/>
          </p:nvPr>
        </p:nvSpPr>
        <p:spPr>
          <a:xfrm>
            <a:off x="677334" y="1930400"/>
            <a:ext cx="8596668" cy="3880773"/>
          </a:xfrm>
        </p:spPr>
        <p:txBody>
          <a:bodyPr>
            <a:noAutofit/>
          </a:bodyPr>
          <a:lstStyle/>
          <a:p>
            <a:pPr marL="0" indent="0">
              <a:buNone/>
            </a:pPr>
            <a:r>
              <a:rPr lang="en-US" sz="3200" dirty="0" smtClean="0">
                <a:solidFill>
                  <a:schemeClr val="tx1"/>
                </a:solidFill>
              </a:rPr>
              <a:t>PAYMENTS</a:t>
            </a:r>
            <a:endParaRPr lang="en-US" sz="3200" dirty="0">
              <a:solidFill>
                <a:schemeClr val="tx1"/>
              </a:solidFill>
            </a:endParaRPr>
          </a:p>
          <a:p>
            <a:pPr>
              <a:buAutoNum type="arabicPeriod"/>
            </a:pPr>
            <a:r>
              <a:rPr lang="en-US" sz="3200" dirty="0" smtClean="0">
                <a:solidFill>
                  <a:schemeClr val="tx1"/>
                </a:solidFill>
              </a:rPr>
              <a:t>FIRST PAYMENT /ALREADY DONE/ - 40 % OF THE BUDGET</a:t>
            </a:r>
          </a:p>
          <a:p>
            <a:pPr>
              <a:buAutoNum type="arabicPeriod"/>
            </a:pPr>
            <a:r>
              <a:rPr lang="en-US" sz="3200" dirty="0" smtClean="0">
                <a:solidFill>
                  <a:schemeClr val="tx1"/>
                </a:solidFill>
              </a:rPr>
              <a:t>SECOND PAYMENT /DUE TO SEPTEMBER 2021</a:t>
            </a:r>
            <a:r>
              <a:rPr lang="en-US" sz="3200" dirty="0">
                <a:solidFill>
                  <a:schemeClr val="tx1"/>
                </a:solidFill>
              </a:rPr>
              <a:t>/ </a:t>
            </a:r>
            <a:r>
              <a:rPr lang="en-US" sz="3200" dirty="0" smtClean="0">
                <a:solidFill>
                  <a:schemeClr val="tx1"/>
                </a:solidFill>
              </a:rPr>
              <a:t>- 40 </a:t>
            </a:r>
            <a:r>
              <a:rPr lang="en-US" sz="3200" dirty="0">
                <a:solidFill>
                  <a:schemeClr val="tx1"/>
                </a:solidFill>
              </a:rPr>
              <a:t>% OF THE </a:t>
            </a:r>
            <a:r>
              <a:rPr lang="en-US" sz="3200" dirty="0" smtClean="0">
                <a:solidFill>
                  <a:schemeClr val="tx1"/>
                </a:solidFill>
              </a:rPr>
              <a:t>BUDGET</a:t>
            </a:r>
          </a:p>
          <a:p>
            <a:pPr>
              <a:buAutoNum type="arabicPeriod"/>
            </a:pPr>
            <a:r>
              <a:rPr lang="en-US" sz="3200" dirty="0" smtClean="0">
                <a:solidFill>
                  <a:schemeClr val="tx1"/>
                </a:solidFill>
              </a:rPr>
              <a:t>THIRD PAYMENT /AFTER THE BALANCE PAYMENT BY THE NATIONAL AGENCY OF BULGARIA/ </a:t>
            </a:r>
            <a:r>
              <a:rPr lang="en-US" sz="3200" dirty="0">
                <a:solidFill>
                  <a:schemeClr val="tx1"/>
                </a:solidFill>
              </a:rPr>
              <a:t>- </a:t>
            </a:r>
            <a:r>
              <a:rPr lang="en-US" sz="3200" dirty="0" smtClean="0">
                <a:solidFill>
                  <a:schemeClr val="tx1"/>
                </a:solidFill>
              </a:rPr>
              <a:t>20 </a:t>
            </a:r>
            <a:r>
              <a:rPr lang="en-US" sz="3200" dirty="0">
                <a:solidFill>
                  <a:schemeClr val="tx1"/>
                </a:solidFill>
              </a:rPr>
              <a:t>% OF THE BUDGET</a:t>
            </a:r>
          </a:p>
        </p:txBody>
      </p:sp>
    </p:spTree>
    <p:extLst>
      <p:ext uri="{BB962C8B-B14F-4D97-AF65-F5344CB8AC3E}">
        <p14:creationId xmlns:p14="http://schemas.microsoft.com/office/powerpoint/2010/main" val="1293549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a:t>
            </a:r>
            <a:endParaRPr lang="en-US" dirty="0"/>
          </a:p>
        </p:txBody>
      </p:sp>
      <p:sp>
        <p:nvSpPr>
          <p:cNvPr id="3" name="Content Placeholder 2"/>
          <p:cNvSpPr>
            <a:spLocks noGrp="1"/>
          </p:cNvSpPr>
          <p:nvPr>
            <p:ph idx="1"/>
          </p:nvPr>
        </p:nvSpPr>
        <p:spPr>
          <a:xfrm>
            <a:off x="677334" y="1930400"/>
            <a:ext cx="8596668" cy="3880773"/>
          </a:xfrm>
        </p:spPr>
        <p:txBody>
          <a:bodyPr>
            <a:noAutofit/>
          </a:bodyPr>
          <a:lstStyle/>
          <a:p>
            <a:pPr>
              <a:buAutoNum type="arabicPeriod"/>
            </a:pPr>
            <a:r>
              <a:rPr lang="en-US" sz="3200" dirty="0" smtClean="0">
                <a:solidFill>
                  <a:schemeClr val="tx1"/>
                </a:solidFill>
              </a:rPr>
              <a:t>PROJECT MANAGEMENT</a:t>
            </a:r>
          </a:p>
          <a:p>
            <a:pPr>
              <a:buAutoNum type="arabicPeriod"/>
            </a:pPr>
            <a:r>
              <a:rPr lang="en-US" sz="3200" dirty="0" smtClean="0">
                <a:solidFill>
                  <a:schemeClr val="tx1"/>
                </a:solidFill>
              </a:rPr>
              <a:t>TRANSNATIONAL MEETING /TWO MEETINGS/</a:t>
            </a:r>
          </a:p>
          <a:p>
            <a:pPr>
              <a:buAutoNum type="arabicPeriod"/>
            </a:pPr>
            <a:r>
              <a:rPr lang="en-US" sz="3200" dirty="0" smtClean="0">
                <a:solidFill>
                  <a:schemeClr val="tx1"/>
                </a:solidFill>
              </a:rPr>
              <a:t>LEARNING TEACHING TRAINING ACTIVITIES /FOUR/</a:t>
            </a:r>
            <a:endParaRPr lang="en-US" sz="3200" dirty="0">
              <a:solidFill>
                <a:schemeClr val="tx1"/>
              </a:solidFill>
            </a:endParaRPr>
          </a:p>
        </p:txBody>
      </p:sp>
    </p:spTree>
    <p:extLst>
      <p:ext uri="{BB962C8B-B14F-4D97-AF65-F5344CB8AC3E}">
        <p14:creationId xmlns:p14="http://schemas.microsoft.com/office/powerpoint/2010/main" val="2874007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a:t>
            </a:r>
            <a:endParaRPr lang="en-US" dirty="0"/>
          </a:p>
        </p:txBody>
      </p:sp>
      <p:sp>
        <p:nvSpPr>
          <p:cNvPr id="3" name="Content Placeholder 2"/>
          <p:cNvSpPr>
            <a:spLocks noGrp="1"/>
          </p:cNvSpPr>
          <p:nvPr>
            <p:ph idx="1"/>
          </p:nvPr>
        </p:nvSpPr>
        <p:spPr>
          <a:xfrm>
            <a:off x="677334" y="1930400"/>
            <a:ext cx="8596668" cy="3880773"/>
          </a:xfrm>
        </p:spPr>
        <p:txBody>
          <a:bodyPr>
            <a:noAutofit/>
          </a:bodyPr>
          <a:lstStyle/>
          <a:p>
            <a:pPr marL="0" indent="0">
              <a:buNone/>
            </a:pPr>
            <a:r>
              <a:rPr lang="en-US" sz="3200" dirty="0" smtClean="0">
                <a:solidFill>
                  <a:schemeClr val="tx1"/>
                </a:solidFill>
              </a:rPr>
              <a:t>3 OOO EUROES PER YEAR OR </a:t>
            </a:r>
          </a:p>
          <a:p>
            <a:pPr marL="0" indent="0">
              <a:buNone/>
            </a:pPr>
            <a:r>
              <a:rPr lang="en-US" sz="3200" dirty="0" smtClean="0">
                <a:solidFill>
                  <a:schemeClr val="tx1"/>
                </a:solidFill>
              </a:rPr>
              <a:t>THE TOTAL OF 6 OOO EUROES FOR THE PROJECT IMPLEMENTATION</a:t>
            </a:r>
          </a:p>
          <a:p>
            <a:pPr marL="0" indent="0">
              <a:buNone/>
            </a:pPr>
            <a:endParaRPr lang="en-US" sz="3200" dirty="0">
              <a:solidFill>
                <a:schemeClr val="tx1"/>
              </a:solidFill>
            </a:endParaRPr>
          </a:p>
          <a:p>
            <a:pPr marL="0" indent="0">
              <a:buNone/>
            </a:pPr>
            <a:r>
              <a:rPr lang="en-US" sz="3200" dirty="0" smtClean="0">
                <a:solidFill>
                  <a:schemeClr val="tx1"/>
                </a:solidFill>
              </a:rPr>
              <a:t>THESE ARE MONEY FOR THE IMPLEMENTATION OF THE PROJECT ACTIVITIES</a:t>
            </a:r>
          </a:p>
          <a:p>
            <a:pPr marL="0" indent="0">
              <a:buNone/>
            </a:pPr>
            <a:endParaRPr lang="en-US" sz="3200" dirty="0">
              <a:solidFill>
                <a:schemeClr val="tx1"/>
              </a:solidFill>
            </a:endParaRPr>
          </a:p>
          <a:p>
            <a:pPr marL="0" indent="0">
              <a:buNone/>
            </a:pPr>
            <a:endParaRPr lang="en-US" sz="3200" dirty="0">
              <a:solidFill>
                <a:schemeClr val="tx1"/>
              </a:solidFill>
            </a:endParaRPr>
          </a:p>
        </p:txBody>
      </p:sp>
    </p:spTree>
    <p:extLst>
      <p:ext uri="{BB962C8B-B14F-4D97-AF65-F5344CB8AC3E}">
        <p14:creationId xmlns:p14="http://schemas.microsoft.com/office/powerpoint/2010/main" val="4119022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a:t>
            </a:r>
            <a:endParaRPr lang="en-US" dirty="0"/>
          </a:p>
        </p:txBody>
      </p:sp>
      <p:sp>
        <p:nvSpPr>
          <p:cNvPr id="3" name="Content Placeholder 2"/>
          <p:cNvSpPr>
            <a:spLocks noGrp="1"/>
          </p:cNvSpPr>
          <p:nvPr>
            <p:ph idx="1"/>
          </p:nvPr>
        </p:nvSpPr>
        <p:spPr>
          <a:xfrm>
            <a:off x="677334" y="1930400"/>
            <a:ext cx="8596668" cy="3880773"/>
          </a:xfrm>
        </p:spPr>
        <p:txBody>
          <a:bodyPr>
            <a:noAutofit/>
          </a:bodyPr>
          <a:lstStyle/>
          <a:p>
            <a:pPr marL="0" indent="0">
              <a:buNone/>
            </a:pPr>
            <a:r>
              <a:rPr lang="en-US" sz="3200" dirty="0" smtClean="0">
                <a:solidFill>
                  <a:schemeClr val="tx1"/>
                </a:solidFill>
              </a:rPr>
              <a:t>YOU DO NOT NEED TO SEND TO THE COORDINATOR ANY PROOFS </a:t>
            </a:r>
          </a:p>
          <a:p>
            <a:pPr marL="0" indent="0">
              <a:buNone/>
            </a:pPr>
            <a:endParaRPr lang="en-US" sz="3200" dirty="0">
              <a:solidFill>
                <a:schemeClr val="tx1"/>
              </a:solidFill>
            </a:endParaRPr>
          </a:p>
          <a:p>
            <a:pPr marL="0" indent="0">
              <a:buNone/>
            </a:pPr>
            <a:r>
              <a:rPr lang="en-US" sz="3200" dirty="0" smtClean="0">
                <a:solidFill>
                  <a:schemeClr val="tx1"/>
                </a:solidFill>
              </a:rPr>
              <a:t>YOU NEED TO KEEP RECORD OF ALL THE DOCUMENTS THAT PROVE THE WAY YOU SPEND THIS MONEY</a:t>
            </a:r>
            <a:endParaRPr lang="en-US" sz="3200" dirty="0">
              <a:solidFill>
                <a:schemeClr val="tx1"/>
              </a:solidFill>
            </a:endParaRPr>
          </a:p>
        </p:txBody>
      </p:sp>
    </p:spTree>
    <p:extLst>
      <p:ext uri="{BB962C8B-B14F-4D97-AF65-F5344CB8AC3E}">
        <p14:creationId xmlns:p14="http://schemas.microsoft.com/office/powerpoint/2010/main" val="414774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TRANSNATIONAL MEETINGS</a:t>
            </a:r>
            <a:endParaRPr lang="en-US" dirty="0"/>
          </a:p>
        </p:txBody>
      </p:sp>
      <p:sp>
        <p:nvSpPr>
          <p:cNvPr id="3" name="Content Placeholder 2"/>
          <p:cNvSpPr>
            <a:spLocks noGrp="1"/>
          </p:cNvSpPr>
          <p:nvPr>
            <p:ph idx="1"/>
          </p:nvPr>
        </p:nvSpPr>
        <p:spPr>
          <a:xfrm>
            <a:off x="677334" y="1930400"/>
            <a:ext cx="8596668" cy="3880773"/>
          </a:xfrm>
        </p:spPr>
        <p:txBody>
          <a:bodyPr>
            <a:noAutofit/>
          </a:bodyPr>
          <a:lstStyle/>
          <a:p>
            <a:pPr marL="0" indent="0">
              <a:buNone/>
            </a:pPr>
            <a:r>
              <a:rPr lang="en-US" sz="3200" dirty="0" smtClean="0">
                <a:solidFill>
                  <a:schemeClr val="tx1"/>
                </a:solidFill>
              </a:rPr>
              <a:t>FIRST TRANSNATIONAL MEETING –WITHIN THE FIRST YEAR OF THE PROJECT IMPLEMENTATION IN LITHUANIA</a:t>
            </a:r>
          </a:p>
          <a:p>
            <a:pPr marL="0" indent="0">
              <a:buNone/>
            </a:pPr>
            <a:endParaRPr lang="en-US" sz="3200" dirty="0">
              <a:solidFill>
                <a:schemeClr val="tx1"/>
              </a:solidFill>
            </a:endParaRPr>
          </a:p>
          <a:p>
            <a:pPr marL="0" indent="0">
              <a:buNone/>
            </a:pPr>
            <a:r>
              <a:rPr lang="en-US" sz="3200" dirty="0" smtClean="0">
                <a:solidFill>
                  <a:schemeClr val="tx1"/>
                </a:solidFill>
              </a:rPr>
              <a:t>SECOND TRANSNATIONAL MEETING – AT THE END OF THE PROJECT IMPLEMENTATION, BY SEPTEMBER 2022</a:t>
            </a:r>
            <a:endParaRPr lang="en-US" sz="3200" dirty="0">
              <a:solidFill>
                <a:schemeClr val="tx1"/>
              </a:solidFill>
            </a:endParaRPr>
          </a:p>
        </p:txBody>
      </p:sp>
    </p:spTree>
    <p:extLst>
      <p:ext uri="{BB962C8B-B14F-4D97-AF65-F5344CB8AC3E}">
        <p14:creationId xmlns:p14="http://schemas.microsoft.com/office/powerpoint/2010/main" val="3781193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TRANSNATIONAL MEETINGS</a:t>
            </a:r>
            <a:br>
              <a:rPr lang="en-US" dirty="0" smtClean="0"/>
            </a:br>
            <a:r>
              <a:rPr lang="en-US" dirty="0" smtClean="0"/>
              <a:t>TRAVEL AND INDIVIDUAL SUPPORT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85498515"/>
              </p:ext>
            </p:extLst>
          </p:nvPr>
        </p:nvGraphicFramePr>
        <p:xfrm>
          <a:off x="677863" y="1930400"/>
          <a:ext cx="8596314" cy="4381910"/>
        </p:xfrm>
        <a:graphic>
          <a:graphicData uri="http://schemas.openxmlformats.org/drawingml/2006/table">
            <a:tbl>
              <a:tblPr firstRow="1" bandRow="1">
                <a:tableStyleId>{5C22544A-7EE6-4342-B048-85BDC9FD1C3A}</a:tableStyleId>
              </a:tblPr>
              <a:tblGrid>
                <a:gridCol w="1432719">
                  <a:extLst>
                    <a:ext uri="{9D8B030D-6E8A-4147-A177-3AD203B41FA5}">
                      <a16:colId xmlns:a16="http://schemas.microsoft.com/office/drawing/2014/main" val="412652187"/>
                    </a:ext>
                  </a:extLst>
                </a:gridCol>
                <a:gridCol w="1432719">
                  <a:extLst>
                    <a:ext uri="{9D8B030D-6E8A-4147-A177-3AD203B41FA5}">
                      <a16:colId xmlns:a16="http://schemas.microsoft.com/office/drawing/2014/main" val="3708496491"/>
                    </a:ext>
                  </a:extLst>
                </a:gridCol>
                <a:gridCol w="1432719">
                  <a:extLst>
                    <a:ext uri="{9D8B030D-6E8A-4147-A177-3AD203B41FA5}">
                      <a16:colId xmlns:a16="http://schemas.microsoft.com/office/drawing/2014/main" val="2756277296"/>
                    </a:ext>
                  </a:extLst>
                </a:gridCol>
                <a:gridCol w="1432719">
                  <a:extLst>
                    <a:ext uri="{9D8B030D-6E8A-4147-A177-3AD203B41FA5}">
                      <a16:colId xmlns:a16="http://schemas.microsoft.com/office/drawing/2014/main" val="1476172031"/>
                    </a:ext>
                  </a:extLst>
                </a:gridCol>
                <a:gridCol w="1432719">
                  <a:extLst>
                    <a:ext uri="{9D8B030D-6E8A-4147-A177-3AD203B41FA5}">
                      <a16:colId xmlns:a16="http://schemas.microsoft.com/office/drawing/2014/main" val="2713692826"/>
                    </a:ext>
                  </a:extLst>
                </a:gridCol>
                <a:gridCol w="1432719">
                  <a:extLst>
                    <a:ext uri="{9D8B030D-6E8A-4147-A177-3AD203B41FA5}">
                      <a16:colId xmlns:a16="http://schemas.microsoft.com/office/drawing/2014/main" val="3212125872"/>
                    </a:ext>
                  </a:extLst>
                </a:gridCol>
              </a:tblGrid>
              <a:tr h="803717">
                <a:tc>
                  <a:txBody>
                    <a:bodyPr/>
                    <a:lstStyle/>
                    <a:p>
                      <a:endParaRPr lang="en-US" dirty="0"/>
                    </a:p>
                  </a:txBody>
                  <a:tcPr/>
                </a:tc>
                <a:tc>
                  <a:txBody>
                    <a:bodyPr/>
                    <a:lstStyle/>
                    <a:p>
                      <a:r>
                        <a:rPr lang="en-US" dirty="0" smtClean="0"/>
                        <a:t>POLAND</a:t>
                      </a:r>
                      <a:endParaRPr lang="en-US" dirty="0"/>
                    </a:p>
                  </a:txBody>
                  <a:tcPr/>
                </a:tc>
                <a:tc>
                  <a:txBody>
                    <a:bodyPr/>
                    <a:lstStyle/>
                    <a:p>
                      <a:r>
                        <a:rPr lang="en-US" dirty="0" smtClean="0"/>
                        <a:t>PORTUGAL</a:t>
                      </a:r>
                      <a:endParaRPr lang="en-US" dirty="0"/>
                    </a:p>
                  </a:txBody>
                  <a:tcPr/>
                </a:tc>
                <a:tc>
                  <a:txBody>
                    <a:bodyPr/>
                    <a:lstStyle/>
                    <a:p>
                      <a:r>
                        <a:rPr lang="en-US" dirty="0" smtClean="0"/>
                        <a:t>LITHUANIA</a:t>
                      </a:r>
                      <a:endParaRPr lang="en-US" dirty="0"/>
                    </a:p>
                  </a:txBody>
                  <a:tcPr/>
                </a:tc>
                <a:tc>
                  <a:txBody>
                    <a:bodyPr/>
                    <a:lstStyle/>
                    <a:p>
                      <a:r>
                        <a:rPr lang="en-US" dirty="0" smtClean="0"/>
                        <a:t>TURKEY</a:t>
                      </a:r>
                      <a:endParaRPr lang="en-US" dirty="0"/>
                    </a:p>
                  </a:txBody>
                  <a:tcPr/>
                </a:tc>
                <a:tc>
                  <a:txBody>
                    <a:bodyPr/>
                    <a:lstStyle/>
                    <a:p>
                      <a:r>
                        <a:rPr lang="en-US" dirty="0" smtClean="0"/>
                        <a:t>ROMANIA</a:t>
                      </a:r>
                      <a:endParaRPr lang="en-US" dirty="0"/>
                    </a:p>
                  </a:txBody>
                  <a:tcPr/>
                </a:tc>
                <a:extLst>
                  <a:ext uri="{0D108BD9-81ED-4DB2-BD59-A6C34878D82A}">
                    <a16:rowId xmlns:a16="http://schemas.microsoft.com/office/drawing/2014/main" val="2446159507"/>
                  </a:ext>
                </a:extLst>
              </a:tr>
              <a:tr h="1387238">
                <a:tc>
                  <a:txBody>
                    <a:bodyPr/>
                    <a:lstStyle/>
                    <a:p>
                      <a:r>
                        <a:rPr lang="en-US" dirty="0" smtClean="0"/>
                        <a:t>FIRST MEETING</a:t>
                      </a:r>
                      <a:endParaRPr lang="en-US" dirty="0"/>
                    </a:p>
                  </a:txBody>
                  <a:tcPr/>
                </a:tc>
                <a:tc>
                  <a:txBody>
                    <a:bodyPr/>
                    <a:lstStyle/>
                    <a:p>
                      <a:r>
                        <a:rPr lang="en-US" dirty="0" smtClean="0"/>
                        <a:t>575</a:t>
                      </a:r>
                      <a:endParaRPr lang="en-US" dirty="0"/>
                    </a:p>
                  </a:txBody>
                  <a:tcPr/>
                </a:tc>
                <a:tc>
                  <a:txBody>
                    <a:bodyPr/>
                    <a:lstStyle/>
                    <a:p>
                      <a:r>
                        <a:rPr lang="en-US" dirty="0" smtClean="0"/>
                        <a:t>760</a:t>
                      </a:r>
                      <a:endParaRPr lang="en-US" dirty="0"/>
                    </a:p>
                  </a:txBody>
                  <a:tcPr/>
                </a:tc>
                <a:tc>
                  <a:txBody>
                    <a:bodyPr/>
                    <a:lstStyle/>
                    <a:p>
                      <a:r>
                        <a:rPr lang="en-US" dirty="0" smtClean="0"/>
                        <a:t>-</a:t>
                      </a:r>
                      <a:endParaRPr lang="en-US" dirty="0"/>
                    </a:p>
                  </a:txBody>
                  <a:tcPr/>
                </a:tc>
                <a:tc>
                  <a:txBody>
                    <a:bodyPr/>
                    <a:lstStyle/>
                    <a:p>
                      <a:r>
                        <a:rPr lang="en-US" dirty="0" smtClean="0"/>
                        <a:t>575</a:t>
                      </a:r>
                      <a:endParaRPr lang="en-US" dirty="0"/>
                    </a:p>
                  </a:txBody>
                  <a:tcPr/>
                </a:tc>
                <a:tc>
                  <a:txBody>
                    <a:bodyPr/>
                    <a:lstStyle/>
                    <a:p>
                      <a:r>
                        <a:rPr lang="en-US" dirty="0" smtClean="0"/>
                        <a:t>575</a:t>
                      </a:r>
                      <a:endParaRPr lang="en-US" dirty="0"/>
                    </a:p>
                  </a:txBody>
                  <a:tcPr/>
                </a:tc>
                <a:extLst>
                  <a:ext uri="{0D108BD9-81ED-4DB2-BD59-A6C34878D82A}">
                    <a16:rowId xmlns:a16="http://schemas.microsoft.com/office/drawing/2014/main" val="324110542"/>
                  </a:ext>
                </a:extLst>
              </a:tr>
              <a:tr h="1387238">
                <a:tc>
                  <a:txBody>
                    <a:bodyPr/>
                    <a:lstStyle/>
                    <a:p>
                      <a:r>
                        <a:rPr lang="en-US" dirty="0" smtClean="0"/>
                        <a:t>SECOND MEETING</a:t>
                      </a:r>
                      <a:endParaRPr lang="en-US" dirty="0"/>
                    </a:p>
                  </a:txBody>
                  <a:tcPr/>
                </a:tc>
                <a:tc>
                  <a:txBody>
                    <a:bodyPr/>
                    <a:lstStyle/>
                    <a:p>
                      <a:r>
                        <a:rPr lang="en-US" dirty="0" smtClean="0"/>
                        <a:t>575</a:t>
                      </a:r>
                      <a:endParaRPr lang="en-US" dirty="0"/>
                    </a:p>
                  </a:txBody>
                  <a:tcPr/>
                </a:tc>
                <a:tc>
                  <a:txBody>
                    <a:bodyPr/>
                    <a:lstStyle/>
                    <a:p>
                      <a:r>
                        <a:rPr lang="en-US" dirty="0" smtClean="0"/>
                        <a:t>760</a:t>
                      </a:r>
                      <a:endParaRPr lang="en-US" dirty="0"/>
                    </a:p>
                  </a:txBody>
                  <a:tcPr/>
                </a:tc>
                <a:tc>
                  <a:txBody>
                    <a:bodyPr/>
                    <a:lstStyle/>
                    <a:p>
                      <a:r>
                        <a:rPr lang="en-US" dirty="0" smtClean="0"/>
                        <a:t>575</a:t>
                      </a:r>
                      <a:endParaRPr lang="en-US" dirty="0"/>
                    </a:p>
                  </a:txBody>
                  <a:tcPr/>
                </a:tc>
                <a:tc>
                  <a:txBody>
                    <a:bodyPr/>
                    <a:lstStyle/>
                    <a:p>
                      <a:r>
                        <a:rPr lang="en-US" dirty="0" smtClean="0"/>
                        <a:t>-</a:t>
                      </a:r>
                      <a:endParaRPr lang="en-US" dirty="0"/>
                    </a:p>
                  </a:txBody>
                  <a:tcPr/>
                </a:tc>
                <a:tc>
                  <a:txBody>
                    <a:bodyPr/>
                    <a:lstStyle/>
                    <a:p>
                      <a:r>
                        <a:rPr lang="en-US" dirty="0" smtClean="0"/>
                        <a:t>575</a:t>
                      </a:r>
                      <a:endParaRPr lang="en-US" dirty="0"/>
                    </a:p>
                  </a:txBody>
                  <a:tcPr/>
                </a:tc>
                <a:extLst>
                  <a:ext uri="{0D108BD9-81ED-4DB2-BD59-A6C34878D82A}">
                    <a16:rowId xmlns:a16="http://schemas.microsoft.com/office/drawing/2014/main" val="4082157285"/>
                  </a:ext>
                </a:extLst>
              </a:tr>
              <a:tr h="803717">
                <a:tc>
                  <a:txBody>
                    <a:bodyPr/>
                    <a:lstStyle/>
                    <a:p>
                      <a:r>
                        <a:rPr lang="en-US" dirty="0" smtClean="0"/>
                        <a:t>TOTAL</a:t>
                      </a:r>
                      <a:endParaRPr lang="en-US" dirty="0"/>
                    </a:p>
                  </a:txBody>
                  <a:tcPr/>
                </a:tc>
                <a:tc>
                  <a:txBody>
                    <a:bodyPr/>
                    <a:lstStyle/>
                    <a:p>
                      <a:r>
                        <a:rPr lang="en-US" dirty="0" smtClean="0"/>
                        <a:t>1150</a:t>
                      </a:r>
                      <a:endParaRPr lang="en-US" dirty="0"/>
                    </a:p>
                  </a:txBody>
                  <a:tcPr/>
                </a:tc>
                <a:tc>
                  <a:txBody>
                    <a:bodyPr/>
                    <a:lstStyle/>
                    <a:p>
                      <a:r>
                        <a:rPr lang="en-US" dirty="0" smtClean="0"/>
                        <a:t>1520</a:t>
                      </a:r>
                      <a:endParaRPr lang="en-US" dirty="0"/>
                    </a:p>
                  </a:txBody>
                  <a:tcPr/>
                </a:tc>
                <a:tc>
                  <a:txBody>
                    <a:bodyPr/>
                    <a:lstStyle/>
                    <a:p>
                      <a:r>
                        <a:rPr lang="en-US" dirty="0" smtClean="0"/>
                        <a:t>575</a:t>
                      </a:r>
                      <a:endParaRPr lang="en-US" dirty="0"/>
                    </a:p>
                  </a:txBody>
                  <a:tcPr/>
                </a:tc>
                <a:tc>
                  <a:txBody>
                    <a:bodyPr/>
                    <a:lstStyle/>
                    <a:p>
                      <a:r>
                        <a:rPr lang="en-US" dirty="0" smtClean="0"/>
                        <a:t>575</a:t>
                      </a:r>
                      <a:endParaRPr lang="en-US" dirty="0"/>
                    </a:p>
                  </a:txBody>
                  <a:tcPr/>
                </a:tc>
                <a:tc>
                  <a:txBody>
                    <a:bodyPr/>
                    <a:lstStyle/>
                    <a:p>
                      <a:r>
                        <a:rPr lang="en-US" dirty="0" smtClean="0"/>
                        <a:t>1150</a:t>
                      </a:r>
                      <a:endParaRPr lang="en-US" dirty="0"/>
                    </a:p>
                  </a:txBody>
                  <a:tcPr/>
                </a:tc>
                <a:extLst>
                  <a:ext uri="{0D108BD9-81ED-4DB2-BD59-A6C34878D82A}">
                    <a16:rowId xmlns:a16="http://schemas.microsoft.com/office/drawing/2014/main" val="3093206297"/>
                  </a:ext>
                </a:extLst>
              </a:tr>
            </a:tbl>
          </a:graphicData>
        </a:graphic>
      </p:graphicFrame>
    </p:spTree>
    <p:extLst>
      <p:ext uri="{BB962C8B-B14F-4D97-AF65-F5344CB8AC3E}">
        <p14:creationId xmlns:p14="http://schemas.microsoft.com/office/powerpoint/2010/main" val="1906268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TRANSNATIONAL MEETINGS IN CASE OF COVID-19</a:t>
            </a:r>
            <a:endParaRPr lang="en-US" dirty="0"/>
          </a:p>
        </p:txBody>
      </p:sp>
      <p:sp>
        <p:nvSpPr>
          <p:cNvPr id="3" name="Content Placeholder 2"/>
          <p:cNvSpPr>
            <a:spLocks noGrp="1"/>
          </p:cNvSpPr>
          <p:nvPr>
            <p:ph idx="1"/>
          </p:nvPr>
        </p:nvSpPr>
        <p:spPr/>
        <p:txBody>
          <a:bodyPr>
            <a:normAutofit/>
          </a:bodyPr>
          <a:lstStyle/>
          <a:p>
            <a:r>
              <a:rPr lang="en-US" sz="3200" dirty="0">
                <a:solidFill>
                  <a:schemeClr val="tx1"/>
                </a:solidFill>
              </a:rPr>
              <a:t>No additional unit costs are eligible for virtual activities. The resources available under the “Project management and implementation” budget shall cover the costs related with these meetings.</a:t>
            </a:r>
          </a:p>
        </p:txBody>
      </p:sp>
    </p:spTree>
    <p:extLst>
      <p:ext uri="{BB962C8B-B14F-4D97-AF65-F5344CB8AC3E}">
        <p14:creationId xmlns:p14="http://schemas.microsoft.com/office/powerpoint/2010/main" val="17817803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TRAINING TEACHING ACTIVITIES</a:t>
            </a:r>
            <a:endParaRPr lang="en-US" dirty="0"/>
          </a:p>
        </p:txBody>
      </p:sp>
      <p:sp>
        <p:nvSpPr>
          <p:cNvPr id="3" name="Content Placeholder 2"/>
          <p:cNvSpPr>
            <a:spLocks noGrp="1"/>
          </p:cNvSpPr>
          <p:nvPr>
            <p:ph idx="1"/>
          </p:nvPr>
        </p:nvSpPr>
        <p:spPr>
          <a:xfrm>
            <a:off x="677334" y="2210619"/>
            <a:ext cx="8596668" cy="3880773"/>
          </a:xfrm>
        </p:spPr>
        <p:txBody>
          <a:bodyPr>
            <a:noAutofit/>
          </a:bodyPr>
          <a:lstStyle/>
          <a:p>
            <a:pPr marL="0" indent="0">
              <a:buNone/>
            </a:pPr>
            <a:r>
              <a:rPr lang="en-US" sz="3200" dirty="0" smtClean="0">
                <a:solidFill>
                  <a:schemeClr val="tx1"/>
                </a:solidFill>
              </a:rPr>
              <a:t>FIRST LTT – IN PORTUGAL /APRIL 2021</a:t>
            </a:r>
          </a:p>
          <a:p>
            <a:pPr marL="0" indent="0">
              <a:buNone/>
            </a:pPr>
            <a:r>
              <a:rPr lang="en-US" sz="3200" dirty="0" smtClean="0">
                <a:solidFill>
                  <a:schemeClr val="tx1"/>
                </a:solidFill>
              </a:rPr>
              <a:t>SECOND MEETING – IN BULGARIA /SEPTEMBER 2021</a:t>
            </a:r>
          </a:p>
          <a:p>
            <a:pPr marL="0" indent="0">
              <a:buNone/>
            </a:pPr>
            <a:r>
              <a:rPr lang="en-US" sz="3200" dirty="0" smtClean="0">
                <a:solidFill>
                  <a:schemeClr val="tx1"/>
                </a:solidFill>
              </a:rPr>
              <a:t>THIRD MEETING – IN ROMANIA /MARCH -APRIL 2022</a:t>
            </a:r>
          </a:p>
          <a:p>
            <a:pPr marL="0" indent="0">
              <a:buNone/>
            </a:pPr>
            <a:r>
              <a:rPr lang="en-US" sz="3200" dirty="0" smtClean="0">
                <a:solidFill>
                  <a:schemeClr val="tx1"/>
                </a:solidFill>
              </a:rPr>
              <a:t>FOURTH MEETING – IN POLAND /MAY-JUNE 2022</a:t>
            </a:r>
            <a:endParaRPr lang="en-US" sz="3200" dirty="0">
              <a:solidFill>
                <a:schemeClr val="tx1"/>
              </a:solidFill>
            </a:endParaRPr>
          </a:p>
        </p:txBody>
      </p:sp>
    </p:spTree>
    <p:extLst>
      <p:ext uri="{BB962C8B-B14F-4D97-AF65-F5344CB8AC3E}">
        <p14:creationId xmlns:p14="http://schemas.microsoft.com/office/powerpoint/2010/main" val="3405646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MEETING CONTENT</a:t>
            </a:r>
            <a:endParaRPr lang="en-US" b="1" dirty="0"/>
          </a:p>
        </p:txBody>
      </p:sp>
      <p:sp>
        <p:nvSpPr>
          <p:cNvPr id="3" name="Content Placeholder 2"/>
          <p:cNvSpPr>
            <a:spLocks noGrp="1"/>
          </p:cNvSpPr>
          <p:nvPr>
            <p:ph idx="1"/>
          </p:nvPr>
        </p:nvSpPr>
        <p:spPr/>
        <p:txBody>
          <a:bodyPr>
            <a:normAutofit/>
          </a:bodyPr>
          <a:lstStyle/>
          <a:p>
            <a:r>
              <a:rPr lang="en-US" sz="3200" dirty="0" smtClean="0">
                <a:solidFill>
                  <a:schemeClr val="tx1"/>
                </a:solidFill>
              </a:rPr>
              <a:t>DISSEMINATION /15.00 -15.30 /</a:t>
            </a:r>
          </a:p>
          <a:p>
            <a:r>
              <a:rPr lang="en-US" sz="3200" dirty="0" smtClean="0">
                <a:solidFill>
                  <a:schemeClr val="tx1"/>
                </a:solidFill>
              </a:rPr>
              <a:t>PROJECT ACTIVITIES FOR THE FIRST YEAR /15.30 – 16.00/</a:t>
            </a:r>
          </a:p>
          <a:p>
            <a:r>
              <a:rPr lang="en-US" sz="3200" dirty="0" smtClean="0">
                <a:solidFill>
                  <a:schemeClr val="tx1"/>
                </a:solidFill>
              </a:rPr>
              <a:t>BUDJET /16.OO -16.30 /</a:t>
            </a:r>
          </a:p>
          <a:p>
            <a:r>
              <a:rPr lang="en-US" sz="3200" dirty="0" smtClean="0">
                <a:solidFill>
                  <a:schemeClr val="tx1"/>
                </a:solidFill>
              </a:rPr>
              <a:t>QUESTIONS /16.30 – 17.00/</a:t>
            </a:r>
            <a:endParaRPr lang="en-US" sz="3200" dirty="0">
              <a:solidFill>
                <a:schemeClr val="tx1"/>
              </a:solidFill>
            </a:endParaRPr>
          </a:p>
        </p:txBody>
      </p:sp>
    </p:spTree>
    <p:extLst>
      <p:ext uri="{BB962C8B-B14F-4D97-AF65-F5344CB8AC3E}">
        <p14:creationId xmlns:p14="http://schemas.microsoft.com/office/powerpoint/2010/main" val="24486978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8968111" cy="1320800"/>
          </a:xfrm>
        </p:spPr>
        <p:txBody>
          <a:bodyPr>
            <a:normAutofit/>
          </a:bodyPr>
          <a:lstStyle/>
          <a:p>
            <a:r>
              <a:rPr lang="en-US" dirty="0" smtClean="0"/>
              <a:t>LEARNING TEACHING TRAINING ACTIVITIES</a:t>
            </a:r>
            <a:br>
              <a:rPr lang="en-US" dirty="0" smtClean="0"/>
            </a:br>
            <a:r>
              <a:rPr lang="en-US" dirty="0" smtClean="0"/>
              <a:t>TRAVEL AND INDIVIDUAL SUPPORT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6761588"/>
              </p:ext>
            </p:extLst>
          </p:nvPr>
        </p:nvGraphicFramePr>
        <p:xfrm>
          <a:off x="677863" y="1930400"/>
          <a:ext cx="8596314" cy="4403822"/>
        </p:xfrm>
        <a:graphic>
          <a:graphicData uri="http://schemas.openxmlformats.org/drawingml/2006/table">
            <a:tbl>
              <a:tblPr firstRow="1" bandRow="1">
                <a:tableStyleId>{5C22544A-7EE6-4342-B048-85BDC9FD1C3A}</a:tableStyleId>
              </a:tblPr>
              <a:tblGrid>
                <a:gridCol w="1814614">
                  <a:extLst>
                    <a:ext uri="{9D8B030D-6E8A-4147-A177-3AD203B41FA5}">
                      <a16:colId xmlns:a16="http://schemas.microsoft.com/office/drawing/2014/main" val="412652187"/>
                    </a:ext>
                  </a:extLst>
                </a:gridCol>
                <a:gridCol w="1135626">
                  <a:extLst>
                    <a:ext uri="{9D8B030D-6E8A-4147-A177-3AD203B41FA5}">
                      <a16:colId xmlns:a16="http://schemas.microsoft.com/office/drawing/2014/main" val="3708496491"/>
                    </a:ext>
                  </a:extLst>
                </a:gridCol>
                <a:gridCol w="1347917">
                  <a:extLst>
                    <a:ext uri="{9D8B030D-6E8A-4147-A177-3AD203B41FA5}">
                      <a16:colId xmlns:a16="http://schemas.microsoft.com/office/drawing/2014/main" val="2756277296"/>
                    </a:ext>
                  </a:extLst>
                </a:gridCol>
                <a:gridCol w="1432719">
                  <a:extLst>
                    <a:ext uri="{9D8B030D-6E8A-4147-A177-3AD203B41FA5}">
                      <a16:colId xmlns:a16="http://schemas.microsoft.com/office/drawing/2014/main" val="1476172031"/>
                    </a:ext>
                  </a:extLst>
                </a:gridCol>
                <a:gridCol w="1432719">
                  <a:extLst>
                    <a:ext uri="{9D8B030D-6E8A-4147-A177-3AD203B41FA5}">
                      <a16:colId xmlns:a16="http://schemas.microsoft.com/office/drawing/2014/main" val="2713692826"/>
                    </a:ext>
                  </a:extLst>
                </a:gridCol>
                <a:gridCol w="1432719">
                  <a:extLst>
                    <a:ext uri="{9D8B030D-6E8A-4147-A177-3AD203B41FA5}">
                      <a16:colId xmlns:a16="http://schemas.microsoft.com/office/drawing/2014/main" val="3212125872"/>
                    </a:ext>
                  </a:extLst>
                </a:gridCol>
              </a:tblGrid>
              <a:tr h="803717">
                <a:tc>
                  <a:txBody>
                    <a:bodyPr/>
                    <a:lstStyle/>
                    <a:p>
                      <a:endParaRPr lang="en-US" dirty="0"/>
                    </a:p>
                  </a:txBody>
                  <a:tcPr/>
                </a:tc>
                <a:tc>
                  <a:txBody>
                    <a:bodyPr/>
                    <a:lstStyle/>
                    <a:p>
                      <a:r>
                        <a:rPr lang="en-US" dirty="0" smtClean="0"/>
                        <a:t>POLAND</a:t>
                      </a:r>
                      <a:endParaRPr lang="en-US" dirty="0"/>
                    </a:p>
                  </a:txBody>
                  <a:tcPr/>
                </a:tc>
                <a:tc>
                  <a:txBody>
                    <a:bodyPr/>
                    <a:lstStyle/>
                    <a:p>
                      <a:r>
                        <a:rPr lang="en-US" dirty="0" smtClean="0"/>
                        <a:t>PORTUGAL</a:t>
                      </a:r>
                      <a:endParaRPr lang="en-US" dirty="0"/>
                    </a:p>
                  </a:txBody>
                  <a:tcPr/>
                </a:tc>
                <a:tc>
                  <a:txBody>
                    <a:bodyPr/>
                    <a:lstStyle/>
                    <a:p>
                      <a:r>
                        <a:rPr lang="en-US" dirty="0" smtClean="0"/>
                        <a:t>LITHUANIA</a:t>
                      </a:r>
                      <a:endParaRPr lang="en-US" dirty="0"/>
                    </a:p>
                  </a:txBody>
                  <a:tcPr/>
                </a:tc>
                <a:tc>
                  <a:txBody>
                    <a:bodyPr/>
                    <a:lstStyle/>
                    <a:p>
                      <a:r>
                        <a:rPr lang="en-US" dirty="0" smtClean="0"/>
                        <a:t>TURKEY</a:t>
                      </a:r>
                      <a:endParaRPr lang="en-US" dirty="0"/>
                    </a:p>
                  </a:txBody>
                  <a:tcPr/>
                </a:tc>
                <a:tc>
                  <a:txBody>
                    <a:bodyPr/>
                    <a:lstStyle/>
                    <a:p>
                      <a:r>
                        <a:rPr lang="en-US" dirty="0" smtClean="0"/>
                        <a:t>ROMANIA</a:t>
                      </a:r>
                      <a:endParaRPr lang="en-US" dirty="0"/>
                    </a:p>
                  </a:txBody>
                  <a:tcPr/>
                </a:tc>
                <a:extLst>
                  <a:ext uri="{0D108BD9-81ED-4DB2-BD59-A6C34878D82A}">
                    <a16:rowId xmlns:a16="http://schemas.microsoft.com/office/drawing/2014/main" val="2446159507"/>
                  </a:ext>
                </a:extLst>
              </a:tr>
              <a:tr h="599018">
                <a:tc>
                  <a:txBody>
                    <a:bodyPr/>
                    <a:lstStyle/>
                    <a:p>
                      <a:r>
                        <a:rPr lang="en-US" dirty="0" smtClean="0"/>
                        <a:t>FIRST LTT</a:t>
                      </a:r>
                      <a:endParaRPr lang="en-US" dirty="0"/>
                    </a:p>
                  </a:txBody>
                  <a:tcPr/>
                </a:tc>
                <a:tc>
                  <a:txBody>
                    <a:bodyPr/>
                    <a:lstStyle/>
                    <a:p>
                      <a:r>
                        <a:rPr lang="en-US" dirty="0" smtClean="0"/>
                        <a:t>5030</a:t>
                      </a:r>
                      <a:endParaRPr lang="en-US" dirty="0"/>
                    </a:p>
                  </a:txBody>
                  <a:tcPr/>
                </a:tc>
                <a:tc>
                  <a:txBody>
                    <a:bodyPr/>
                    <a:lstStyle/>
                    <a:p>
                      <a:r>
                        <a:rPr lang="en-US" dirty="0" smtClean="0"/>
                        <a:t>-</a:t>
                      </a:r>
                      <a:endParaRPr lang="en-US" dirty="0"/>
                    </a:p>
                  </a:txBody>
                  <a:tcPr/>
                </a:tc>
                <a:tc>
                  <a:txBody>
                    <a:bodyPr/>
                    <a:lstStyle/>
                    <a:p>
                      <a:r>
                        <a:rPr lang="en-US" dirty="0" smtClean="0"/>
                        <a:t>5030</a:t>
                      </a:r>
                      <a:endParaRPr lang="en-US" dirty="0"/>
                    </a:p>
                  </a:txBody>
                  <a:tcPr/>
                </a:tc>
                <a:tc>
                  <a:txBody>
                    <a:bodyPr/>
                    <a:lstStyle/>
                    <a:p>
                      <a:r>
                        <a:rPr lang="en-US" dirty="0" smtClean="0"/>
                        <a:t>5030</a:t>
                      </a:r>
                      <a:endParaRPr lang="en-US" dirty="0"/>
                    </a:p>
                  </a:txBody>
                  <a:tcPr/>
                </a:tc>
                <a:tc>
                  <a:txBody>
                    <a:bodyPr/>
                    <a:lstStyle/>
                    <a:p>
                      <a:r>
                        <a:rPr lang="en-US" dirty="0" smtClean="0"/>
                        <a:t>5030</a:t>
                      </a:r>
                      <a:endParaRPr lang="en-US" dirty="0"/>
                    </a:p>
                  </a:txBody>
                  <a:tcPr/>
                </a:tc>
                <a:extLst>
                  <a:ext uri="{0D108BD9-81ED-4DB2-BD59-A6C34878D82A}">
                    <a16:rowId xmlns:a16="http://schemas.microsoft.com/office/drawing/2014/main" val="324110542"/>
                  </a:ext>
                </a:extLst>
              </a:tr>
              <a:tr h="589936">
                <a:tc>
                  <a:txBody>
                    <a:bodyPr/>
                    <a:lstStyle/>
                    <a:p>
                      <a:r>
                        <a:rPr lang="en-US" dirty="0" smtClean="0"/>
                        <a:t>SECOND LTT</a:t>
                      </a:r>
                      <a:endParaRPr lang="en-US" dirty="0"/>
                    </a:p>
                  </a:txBody>
                  <a:tcPr/>
                </a:tc>
                <a:tc>
                  <a:txBody>
                    <a:bodyPr/>
                    <a:lstStyle/>
                    <a:p>
                      <a:r>
                        <a:rPr lang="en-US" dirty="0" smtClean="0"/>
                        <a:t>4435</a:t>
                      </a:r>
                      <a:endParaRPr lang="en-US" dirty="0"/>
                    </a:p>
                  </a:txBody>
                  <a:tcPr/>
                </a:tc>
                <a:tc>
                  <a:txBody>
                    <a:bodyPr/>
                    <a:lstStyle/>
                    <a:p>
                      <a:r>
                        <a:rPr lang="en-US" dirty="0" smtClean="0"/>
                        <a:t>5030</a:t>
                      </a:r>
                      <a:endParaRPr lang="en-US" dirty="0"/>
                    </a:p>
                  </a:txBody>
                  <a:tcPr/>
                </a:tc>
                <a:tc>
                  <a:txBody>
                    <a:bodyPr/>
                    <a:lstStyle/>
                    <a:p>
                      <a:r>
                        <a:rPr lang="en-US" dirty="0" smtClean="0"/>
                        <a:t>4435</a:t>
                      </a:r>
                      <a:endParaRPr lang="en-US" dirty="0"/>
                    </a:p>
                  </a:txBody>
                  <a:tcPr/>
                </a:tc>
                <a:tc>
                  <a:txBody>
                    <a:bodyPr/>
                    <a:lstStyle/>
                    <a:p>
                      <a:r>
                        <a:rPr lang="en-US" dirty="0" smtClean="0"/>
                        <a:t>4435</a:t>
                      </a:r>
                      <a:endParaRPr lang="en-US" dirty="0"/>
                    </a:p>
                  </a:txBody>
                  <a:tcPr/>
                </a:tc>
                <a:tc>
                  <a:txBody>
                    <a:bodyPr/>
                    <a:lstStyle/>
                    <a:p>
                      <a:r>
                        <a:rPr lang="en-US" dirty="0" smtClean="0"/>
                        <a:t>3770</a:t>
                      </a:r>
                      <a:endParaRPr lang="en-US" dirty="0"/>
                    </a:p>
                  </a:txBody>
                  <a:tcPr/>
                </a:tc>
                <a:extLst>
                  <a:ext uri="{0D108BD9-81ED-4DB2-BD59-A6C34878D82A}">
                    <a16:rowId xmlns:a16="http://schemas.microsoft.com/office/drawing/2014/main" val="4082157285"/>
                  </a:ext>
                </a:extLst>
              </a:tr>
              <a:tr h="803717">
                <a:tc>
                  <a:txBody>
                    <a:bodyPr/>
                    <a:lstStyle/>
                    <a:p>
                      <a:r>
                        <a:rPr lang="en-US" dirty="0" smtClean="0"/>
                        <a:t>THIRD</a:t>
                      </a:r>
                      <a:r>
                        <a:rPr lang="en-US" baseline="0" dirty="0" smtClean="0"/>
                        <a:t> LTT</a:t>
                      </a:r>
                      <a:endParaRPr lang="en-US" dirty="0"/>
                    </a:p>
                  </a:txBody>
                  <a:tcPr/>
                </a:tc>
                <a:tc>
                  <a:txBody>
                    <a:bodyPr/>
                    <a:lstStyle/>
                    <a:p>
                      <a:r>
                        <a:rPr lang="en-US" dirty="0" smtClean="0"/>
                        <a:t>4435</a:t>
                      </a:r>
                      <a:endParaRPr lang="en-US" dirty="0"/>
                    </a:p>
                  </a:txBody>
                  <a:tcPr/>
                </a:tc>
                <a:tc>
                  <a:txBody>
                    <a:bodyPr/>
                    <a:lstStyle/>
                    <a:p>
                      <a:r>
                        <a:rPr lang="en-US" dirty="0" smtClean="0"/>
                        <a:t>5030</a:t>
                      </a:r>
                      <a:endParaRPr lang="en-US" dirty="0"/>
                    </a:p>
                  </a:txBody>
                  <a:tcPr/>
                </a:tc>
                <a:tc>
                  <a:txBody>
                    <a:bodyPr/>
                    <a:lstStyle/>
                    <a:p>
                      <a:r>
                        <a:rPr lang="en-US" dirty="0" smtClean="0"/>
                        <a:t>4435</a:t>
                      </a:r>
                      <a:endParaRPr lang="en-US" dirty="0"/>
                    </a:p>
                  </a:txBody>
                  <a:tcPr/>
                </a:tc>
                <a:tc>
                  <a:txBody>
                    <a:bodyPr/>
                    <a:lstStyle/>
                    <a:p>
                      <a:r>
                        <a:rPr lang="en-US" dirty="0" smtClean="0"/>
                        <a:t>3770</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3093206297"/>
                  </a:ext>
                </a:extLst>
              </a:tr>
              <a:tr h="803717">
                <a:tc>
                  <a:txBody>
                    <a:bodyPr/>
                    <a:lstStyle/>
                    <a:p>
                      <a:r>
                        <a:rPr lang="en-US" dirty="0" smtClean="0"/>
                        <a:t>FOURTH LTT</a:t>
                      </a:r>
                      <a:endParaRPr lang="en-US" dirty="0"/>
                    </a:p>
                  </a:txBody>
                  <a:tcPr/>
                </a:tc>
                <a:tc>
                  <a:txBody>
                    <a:bodyPr/>
                    <a:lstStyle/>
                    <a:p>
                      <a:r>
                        <a:rPr lang="en-US" dirty="0" smtClean="0"/>
                        <a:t>-</a:t>
                      </a:r>
                      <a:endParaRPr lang="en-US" dirty="0"/>
                    </a:p>
                  </a:txBody>
                  <a:tcPr/>
                </a:tc>
                <a:tc>
                  <a:txBody>
                    <a:bodyPr/>
                    <a:lstStyle/>
                    <a:p>
                      <a:r>
                        <a:rPr lang="en-US" dirty="0" smtClean="0"/>
                        <a:t>5030</a:t>
                      </a:r>
                      <a:endParaRPr lang="en-US" dirty="0"/>
                    </a:p>
                  </a:txBody>
                  <a:tcPr/>
                </a:tc>
                <a:tc>
                  <a:txBody>
                    <a:bodyPr/>
                    <a:lstStyle/>
                    <a:p>
                      <a:r>
                        <a:rPr lang="en-US" dirty="0" smtClean="0"/>
                        <a:t>3770</a:t>
                      </a:r>
                      <a:endParaRPr lang="en-US" dirty="0"/>
                    </a:p>
                  </a:txBody>
                  <a:tcPr/>
                </a:tc>
                <a:tc>
                  <a:txBody>
                    <a:bodyPr/>
                    <a:lstStyle/>
                    <a:p>
                      <a:r>
                        <a:rPr lang="en-US" dirty="0" smtClean="0"/>
                        <a:t>4435</a:t>
                      </a:r>
                      <a:endParaRPr lang="en-US" dirty="0"/>
                    </a:p>
                  </a:txBody>
                  <a:tcPr/>
                </a:tc>
                <a:tc>
                  <a:txBody>
                    <a:bodyPr/>
                    <a:lstStyle/>
                    <a:p>
                      <a:r>
                        <a:rPr lang="en-US" dirty="0" smtClean="0"/>
                        <a:t>4435</a:t>
                      </a:r>
                      <a:endParaRPr lang="en-US" dirty="0"/>
                    </a:p>
                  </a:txBody>
                  <a:tcPr/>
                </a:tc>
                <a:extLst>
                  <a:ext uri="{0D108BD9-81ED-4DB2-BD59-A6C34878D82A}">
                    <a16:rowId xmlns:a16="http://schemas.microsoft.com/office/drawing/2014/main" val="4010222414"/>
                  </a:ext>
                </a:extLst>
              </a:tr>
              <a:tr h="803717">
                <a:tc>
                  <a:txBody>
                    <a:bodyPr/>
                    <a:lstStyle/>
                    <a:p>
                      <a:r>
                        <a:rPr lang="en-US" dirty="0" smtClean="0"/>
                        <a:t>TOTAL</a:t>
                      </a:r>
                      <a:endParaRPr lang="en-US" dirty="0"/>
                    </a:p>
                  </a:txBody>
                  <a:tcPr/>
                </a:tc>
                <a:tc>
                  <a:txBody>
                    <a:bodyPr/>
                    <a:lstStyle/>
                    <a:p>
                      <a:r>
                        <a:rPr lang="en-US" dirty="0" smtClean="0"/>
                        <a:t>13900</a:t>
                      </a:r>
                      <a:endParaRPr lang="en-US" dirty="0"/>
                    </a:p>
                  </a:txBody>
                  <a:tcPr/>
                </a:tc>
                <a:tc>
                  <a:txBody>
                    <a:bodyPr/>
                    <a:lstStyle/>
                    <a:p>
                      <a:r>
                        <a:rPr lang="en-US" dirty="0" smtClean="0"/>
                        <a:t>15090</a:t>
                      </a:r>
                      <a:endParaRPr lang="en-US" dirty="0"/>
                    </a:p>
                  </a:txBody>
                  <a:tcPr/>
                </a:tc>
                <a:tc>
                  <a:txBody>
                    <a:bodyPr/>
                    <a:lstStyle/>
                    <a:p>
                      <a:r>
                        <a:rPr lang="en-US" dirty="0" smtClean="0"/>
                        <a:t>17670</a:t>
                      </a:r>
                      <a:endParaRPr lang="en-US" dirty="0"/>
                    </a:p>
                  </a:txBody>
                  <a:tcPr/>
                </a:tc>
                <a:tc>
                  <a:txBody>
                    <a:bodyPr/>
                    <a:lstStyle/>
                    <a:p>
                      <a:r>
                        <a:rPr lang="en-US" dirty="0" smtClean="0"/>
                        <a:t>17670</a:t>
                      </a:r>
                      <a:endParaRPr lang="en-US" dirty="0"/>
                    </a:p>
                  </a:txBody>
                  <a:tcPr/>
                </a:tc>
                <a:tc>
                  <a:txBody>
                    <a:bodyPr/>
                    <a:lstStyle/>
                    <a:p>
                      <a:r>
                        <a:rPr lang="en-US" dirty="0" smtClean="0"/>
                        <a:t>13235</a:t>
                      </a:r>
                      <a:endParaRPr lang="en-US" dirty="0"/>
                    </a:p>
                  </a:txBody>
                  <a:tcPr/>
                </a:tc>
                <a:extLst>
                  <a:ext uri="{0D108BD9-81ED-4DB2-BD59-A6C34878D82A}">
                    <a16:rowId xmlns:a16="http://schemas.microsoft.com/office/drawing/2014/main" val="393325480"/>
                  </a:ext>
                </a:extLst>
              </a:tr>
            </a:tbl>
          </a:graphicData>
        </a:graphic>
      </p:graphicFrame>
    </p:spTree>
    <p:extLst>
      <p:ext uri="{BB962C8B-B14F-4D97-AF65-F5344CB8AC3E}">
        <p14:creationId xmlns:p14="http://schemas.microsoft.com/office/powerpoint/2010/main" val="15206847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VIRTUAL LEARNING </a:t>
            </a:r>
            <a:r>
              <a:rPr lang="en-US" dirty="0"/>
              <a:t>TEACHING TRAINING </a:t>
            </a:r>
            <a:r>
              <a:rPr lang="en-US" dirty="0" smtClean="0"/>
              <a:t>ACTIVITIES IN CASE OF COVID-19</a:t>
            </a:r>
            <a:br>
              <a:rPr lang="en-US" dirty="0" smtClean="0"/>
            </a:br>
            <a:endParaRPr lang="en-US" dirty="0"/>
          </a:p>
        </p:txBody>
      </p:sp>
      <p:sp>
        <p:nvSpPr>
          <p:cNvPr id="3" name="Content Placeholder 2"/>
          <p:cNvSpPr>
            <a:spLocks noGrp="1"/>
          </p:cNvSpPr>
          <p:nvPr>
            <p:ph idx="1"/>
          </p:nvPr>
        </p:nvSpPr>
        <p:spPr>
          <a:xfrm>
            <a:off x="677334" y="2160589"/>
            <a:ext cx="8596668" cy="4417192"/>
          </a:xfrm>
        </p:spPr>
        <p:txBody>
          <a:bodyPr>
            <a:normAutofit fontScale="85000" lnSpcReduction="20000"/>
          </a:bodyPr>
          <a:lstStyle/>
          <a:p>
            <a:r>
              <a:rPr lang="en-US" sz="3200" dirty="0" smtClean="0">
                <a:solidFill>
                  <a:schemeClr val="tx1"/>
                </a:solidFill>
              </a:rPr>
              <a:t>No </a:t>
            </a:r>
            <a:r>
              <a:rPr lang="en-US" sz="3200" dirty="0">
                <a:solidFill>
                  <a:schemeClr val="tx1"/>
                </a:solidFill>
              </a:rPr>
              <a:t>grant support for travel will be awarded. </a:t>
            </a:r>
          </a:p>
          <a:p>
            <a:endParaRPr lang="en-US" sz="3200" dirty="0">
              <a:solidFill>
                <a:schemeClr val="tx1"/>
              </a:solidFill>
            </a:endParaRPr>
          </a:p>
          <a:p>
            <a:r>
              <a:rPr lang="en-US" sz="3200" dirty="0" smtClean="0">
                <a:solidFill>
                  <a:schemeClr val="tx1"/>
                </a:solidFill>
              </a:rPr>
              <a:t> </a:t>
            </a:r>
            <a:r>
              <a:rPr lang="en-US" sz="3200" dirty="0">
                <a:solidFill>
                  <a:schemeClr val="tx1"/>
                </a:solidFill>
              </a:rPr>
              <a:t>Individual support: the grant amount is calculated by multiplying the number of </a:t>
            </a:r>
            <a:r>
              <a:rPr lang="en-US" sz="3200" dirty="0" smtClean="0">
                <a:solidFill>
                  <a:schemeClr val="tx1"/>
                </a:solidFill>
              </a:rPr>
              <a:t>days </a:t>
            </a:r>
            <a:r>
              <a:rPr lang="en-US" sz="3200" dirty="0">
                <a:solidFill>
                  <a:schemeClr val="tx1"/>
                </a:solidFill>
              </a:rPr>
              <a:t>of virtual participation per participant, by 15% of the unit contribution applicable per day/month for the type of participant and for the receiving country concerned, as specified in Annex IV of the Agreement. Travel days before or after the activity cannot be included for the calculation of the individual support. </a:t>
            </a:r>
          </a:p>
          <a:p>
            <a:endParaRPr lang="en-US" dirty="0">
              <a:solidFill>
                <a:schemeClr val="tx1"/>
              </a:solidFill>
            </a:endParaRPr>
          </a:p>
        </p:txBody>
      </p:sp>
    </p:spTree>
    <p:extLst>
      <p:ext uri="{BB962C8B-B14F-4D97-AF65-F5344CB8AC3E}">
        <p14:creationId xmlns:p14="http://schemas.microsoft.com/office/powerpoint/2010/main" val="3401157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VIRTUAL LEARNING </a:t>
            </a:r>
            <a:r>
              <a:rPr lang="en-US" dirty="0"/>
              <a:t>TEACHING TRAINING </a:t>
            </a:r>
            <a:r>
              <a:rPr lang="en-US" dirty="0" smtClean="0"/>
              <a:t>ACTIVITIES IN CASE OF COVID-19</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42339912"/>
              </p:ext>
            </p:extLst>
          </p:nvPr>
        </p:nvGraphicFramePr>
        <p:xfrm>
          <a:off x="677863" y="1930400"/>
          <a:ext cx="8596314" cy="4403822"/>
        </p:xfrm>
        <a:graphic>
          <a:graphicData uri="http://schemas.openxmlformats.org/drawingml/2006/table">
            <a:tbl>
              <a:tblPr firstRow="1" bandRow="1">
                <a:tableStyleId>{5C22544A-7EE6-4342-B048-85BDC9FD1C3A}</a:tableStyleId>
              </a:tblPr>
              <a:tblGrid>
                <a:gridCol w="1814614">
                  <a:extLst>
                    <a:ext uri="{9D8B030D-6E8A-4147-A177-3AD203B41FA5}">
                      <a16:colId xmlns:a16="http://schemas.microsoft.com/office/drawing/2014/main" val="412652187"/>
                    </a:ext>
                  </a:extLst>
                </a:gridCol>
                <a:gridCol w="1135626">
                  <a:extLst>
                    <a:ext uri="{9D8B030D-6E8A-4147-A177-3AD203B41FA5}">
                      <a16:colId xmlns:a16="http://schemas.microsoft.com/office/drawing/2014/main" val="3708496491"/>
                    </a:ext>
                  </a:extLst>
                </a:gridCol>
                <a:gridCol w="1347917">
                  <a:extLst>
                    <a:ext uri="{9D8B030D-6E8A-4147-A177-3AD203B41FA5}">
                      <a16:colId xmlns:a16="http://schemas.microsoft.com/office/drawing/2014/main" val="2756277296"/>
                    </a:ext>
                  </a:extLst>
                </a:gridCol>
                <a:gridCol w="1432719">
                  <a:extLst>
                    <a:ext uri="{9D8B030D-6E8A-4147-A177-3AD203B41FA5}">
                      <a16:colId xmlns:a16="http://schemas.microsoft.com/office/drawing/2014/main" val="1476172031"/>
                    </a:ext>
                  </a:extLst>
                </a:gridCol>
                <a:gridCol w="1432719">
                  <a:extLst>
                    <a:ext uri="{9D8B030D-6E8A-4147-A177-3AD203B41FA5}">
                      <a16:colId xmlns:a16="http://schemas.microsoft.com/office/drawing/2014/main" val="2713692826"/>
                    </a:ext>
                  </a:extLst>
                </a:gridCol>
                <a:gridCol w="1432719">
                  <a:extLst>
                    <a:ext uri="{9D8B030D-6E8A-4147-A177-3AD203B41FA5}">
                      <a16:colId xmlns:a16="http://schemas.microsoft.com/office/drawing/2014/main" val="3212125872"/>
                    </a:ext>
                  </a:extLst>
                </a:gridCol>
              </a:tblGrid>
              <a:tr h="803717">
                <a:tc>
                  <a:txBody>
                    <a:bodyPr/>
                    <a:lstStyle/>
                    <a:p>
                      <a:endParaRPr lang="en-US" dirty="0"/>
                    </a:p>
                  </a:txBody>
                  <a:tcPr/>
                </a:tc>
                <a:tc>
                  <a:txBody>
                    <a:bodyPr/>
                    <a:lstStyle/>
                    <a:p>
                      <a:r>
                        <a:rPr lang="en-US" dirty="0" smtClean="0"/>
                        <a:t>POLAND</a:t>
                      </a:r>
                      <a:endParaRPr lang="en-US" dirty="0"/>
                    </a:p>
                  </a:txBody>
                  <a:tcPr/>
                </a:tc>
                <a:tc>
                  <a:txBody>
                    <a:bodyPr/>
                    <a:lstStyle/>
                    <a:p>
                      <a:r>
                        <a:rPr lang="en-US" dirty="0" smtClean="0"/>
                        <a:t>PORTUGAL</a:t>
                      </a:r>
                      <a:endParaRPr lang="en-US" dirty="0"/>
                    </a:p>
                  </a:txBody>
                  <a:tcPr/>
                </a:tc>
                <a:tc>
                  <a:txBody>
                    <a:bodyPr/>
                    <a:lstStyle/>
                    <a:p>
                      <a:r>
                        <a:rPr lang="en-US" dirty="0" smtClean="0"/>
                        <a:t>LITHUANIA</a:t>
                      </a:r>
                      <a:endParaRPr lang="en-US" dirty="0"/>
                    </a:p>
                  </a:txBody>
                  <a:tcPr/>
                </a:tc>
                <a:tc>
                  <a:txBody>
                    <a:bodyPr/>
                    <a:lstStyle/>
                    <a:p>
                      <a:r>
                        <a:rPr lang="en-US" dirty="0" smtClean="0"/>
                        <a:t>TURKEY</a:t>
                      </a:r>
                      <a:endParaRPr lang="en-US" dirty="0"/>
                    </a:p>
                  </a:txBody>
                  <a:tcPr/>
                </a:tc>
                <a:tc>
                  <a:txBody>
                    <a:bodyPr/>
                    <a:lstStyle/>
                    <a:p>
                      <a:r>
                        <a:rPr lang="en-US" dirty="0" smtClean="0"/>
                        <a:t>ROMANIA</a:t>
                      </a:r>
                      <a:endParaRPr lang="en-US" dirty="0"/>
                    </a:p>
                  </a:txBody>
                  <a:tcPr/>
                </a:tc>
                <a:extLst>
                  <a:ext uri="{0D108BD9-81ED-4DB2-BD59-A6C34878D82A}">
                    <a16:rowId xmlns:a16="http://schemas.microsoft.com/office/drawing/2014/main" val="2446159507"/>
                  </a:ext>
                </a:extLst>
              </a:tr>
              <a:tr h="599018">
                <a:tc>
                  <a:txBody>
                    <a:bodyPr/>
                    <a:lstStyle/>
                    <a:p>
                      <a:r>
                        <a:rPr lang="en-US" dirty="0" smtClean="0"/>
                        <a:t>FIRST LTT</a:t>
                      </a:r>
                      <a:endParaRPr lang="en-US" dirty="0"/>
                    </a:p>
                  </a:txBody>
                  <a:tcPr/>
                </a:tc>
                <a:tc>
                  <a:txBody>
                    <a:bodyPr/>
                    <a:lstStyle/>
                    <a:p>
                      <a:r>
                        <a:rPr lang="en-US" dirty="0" smtClean="0"/>
                        <a:t>376,50</a:t>
                      </a:r>
                      <a:endParaRPr lang="en-US" dirty="0"/>
                    </a:p>
                  </a:txBody>
                  <a:tcPr/>
                </a:tc>
                <a:tc>
                  <a:txBody>
                    <a:bodyPr/>
                    <a:lstStyle/>
                    <a:p>
                      <a:r>
                        <a:rPr lang="en-US" dirty="0" smtClean="0"/>
                        <a:t>-</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extLst>
                  <a:ext uri="{0D108BD9-81ED-4DB2-BD59-A6C34878D82A}">
                    <a16:rowId xmlns:a16="http://schemas.microsoft.com/office/drawing/2014/main" val="324110542"/>
                  </a:ext>
                </a:extLst>
              </a:tr>
              <a:tr h="589936">
                <a:tc>
                  <a:txBody>
                    <a:bodyPr/>
                    <a:lstStyle/>
                    <a:p>
                      <a:r>
                        <a:rPr lang="en-US" dirty="0" smtClean="0"/>
                        <a:t>SECOND LTT</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extLst>
                  <a:ext uri="{0D108BD9-81ED-4DB2-BD59-A6C34878D82A}">
                    <a16:rowId xmlns:a16="http://schemas.microsoft.com/office/drawing/2014/main" val="4082157285"/>
                  </a:ext>
                </a:extLst>
              </a:tr>
              <a:tr h="803717">
                <a:tc>
                  <a:txBody>
                    <a:bodyPr/>
                    <a:lstStyle/>
                    <a:p>
                      <a:r>
                        <a:rPr lang="en-US" dirty="0" smtClean="0"/>
                        <a:t>THIRD</a:t>
                      </a:r>
                      <a:r>
                        <a:rPr lang="en-US" baseline="0" dirty="0" smtClean="0"/>
                        <a:t> LTT</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3093206297"/>
                  </a:ext>
                </a:extLst>
              </a:tr>
              <a:tr h="803717">
                <a:tc>
                  <a:txBody>
                    <a:bodyPr/>
                    <a:lstStyle/>
                    <a:p>
                      <a:r>
                        <a:rPr lang="en-US" dirty="0" smtClean="0"/>
                        <a:t>FOURTH LTT</a:t>
                      </a:r>
                      <a:endParaRPr lang="en-US" dirty="0"/>
                    </a:p>
                  </a:txBody>
                  <a:tcPr/>
                </a:tc>
                <a:tc>
                  <a:txBody>
                    <a:bodyPr/>
                    <a:lstStyle/>
                    <a:p>
                      <a:r>
                        <a:rPr lang="en-US" dirty="0" smtClean="0"/>
                        <a:t>-</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tc>
                  <a:txBody>
                    <a:bodyPr/>
                    <a:lstStyle/>
                    <a:p>
                      <a:r>
                        <a:rPr lang="en-US" dirty="0" smtClean="0"/>
                        <a:t>376,50</a:t>
                      </a:r>
                      <a:endParaRPr lang="en-US" dirty="0"/>
                    </a:p>
                  </a:txBody>
                  <a:tcPr/>
                </a:tc>
                <a:extLst>
                  <a:ext uri="{0D108BD9-81ED-4DB2-BD59-A6C34878D82A}">
                    <a16:rowId xmlns:a16="http://schemas.microsoft.com/office/drawing/2014/main" val="4010222414"/>
                  </a:ext>
                </a:extLst>
              </a:tr>
              <a:tr h="803717">
                <a:tc>
                  <a:txBody>
                    <a:bodyPr/>
                    <a:lstStyle/>
                    <a:p>
                      <a:r>
                        <a:rPr lang="en-US" dirty="0" smtClean="0"/>
                        <a:t>TOTAL</a:t>
                      </a:r>
                      <a:endParaRPr lang="en-US" dirty="0"/>
                    </a:p>
                  </a:txBody>
                  <a:tcPr/>
                </a:tc>
                <a:tc>
                  <a:txBody>
                    <a:bodyPr/>
                    <a:lstStyle/>
                    <a:p>
                      <a:r>
                        <a:rPr lang="en-US" dirty="0" smtClean="0"/>
                        <a:t>1129,50</a:t>
                      </a:r>
                      <a:endParaRPr lang="en-US" dirty="0"/>
                    </a:p>
                  </a:txBody>
                  <a:tcPr/>
                </a:tc>
                <a:tc>
                  <a:txBody>
                    <a:bodyPr/>
                    <a:lstStyle/>
                    <a:p>
                      <a:r>
                        <a:rPr lang="en-US" dirty="0" smtClean="0"/>
                        <a:t>1129,50</a:t>
                      </a:r>
                      <a:endParaRPr lang="en-US" dirty="0"/>
                    </a:p>
                  </a:txBody>
                  <a:tcPr/>
                </a:tc>
                <a:tc>
                  <a:txBody>
                    <a:bodyPr/>
                    <a:lstStyle/>
                    <a:p>
                      <a:r>
                        <a:rPr lang="en-US" dirty="0" smtClean="0"/>
                        <a:t>1506</a:t>
                      </a:r>
                      <a:endParaRPr lang="en-US" dirty="0"/>
                    </a:p>
                  </a:txBody>
                  <a:tcPr/>
                </a:tc>
                <a:tc>
                  <a:txBody>
                    <a:bodyPr/>
                    <a:lstStyle/>
                    <a:p>
                      <a:r>
                        <a:rPr lang="en-US" dirty="0" smtClean="0"/>
                        <a:t>1506</a:t>
                      </a:r>
                      <a:endParaRPr lang="en-US" dirty="0"/>
                    </a:p>
                  </a:txBody>
                  <a:tcPr/>
                </a:tc>
                <a:tc>
                  <a:txBody>
                    <a:bodyPr/>
                    <a:lstStyle/>
                    <a:p>
                      <a:r>
                        <a:rPr lang="en-US" dirty="0" smtClean="0"/>
                        <a:t>1129,50</a:t>
                      </a:r>
                      <a:endParaRPr lang="en-US" dirty="0"/>
                    </a:p>
                  </a:txBody>
                  <a:tcPr/>
                </a:tc>
                <a:extLst>
                  <a:ext uri="{0D108BD9-81ED-4DB2-BD59-A6C34878D82A}">
                    <a16:rowId xmlns:a16="http://schemas.microsoft.com/office/drawing/2014/main" val="393325480"/>
                  </a:ext>
                </a:extLst>
              </a:tr>
            </a:tbl>
          </a:graphicData>
        </a:graphic>
      </p:graphicFrame>
    </p:spTree>
    <p:extLst>
      <p:ext uri="{BB962C8B-B14F-4D97-AF65-F5344CB8AC3E}">
        <p14:creationId xmlns:p14="http://schemas.microsoft.com/office/powerpoint/2010/main" val="41207438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VIRTUAL LEARNING </a:t>
            </a:r>
            <a:r>
              <a:rPr lang="en-US" dirty="0"/>
              <a:t>TEACHING TRAINING </a:t>
            </a:r>
            <a:r>
              <a:rPr lang="en-US" dirty="0" smtClean="0"/>
              <a:t>ACTIVITIES IN CASE OF COVID-19</a:t>
            </a:r>
            <a:br>
              <a:rPr lang="en-US" dirty="0" smtClean="0"/>
            </a:br>
            <a:endParaRPr lang="en-US" dirty="0"/>
          </a:p>
        </p:txBody>
      </p:sp>
      <p:sp>
        <p:nvSpPr>
          <p:cNvPr id="3" name="Content Placeholder 2"/>
          <p:cNvSpPr>
            <a:spLocks noGrp="1"/>
          </p:cNvSpPr>
          <p:nvPr>
            <p:ph idx="1"/>
          </p:nvPr>
        </p:nvSpPr>
        <p:spPr>
          <a:xfrm>
            <a:off x="677334" y="3030744"/>
            <a:ext cx="8596668" cy="2986598"/>
          </a:xfrm>
        </p:spPr>
        <p:txBody>
          <a:bodyPr>
            <a:normAutofit/>
          </a:bodyPr>
          <a:lstStyle/>
          <a:p>
            <a:r>
              <a:rPr lang="en-US" sz="3200" dirty="0" smtClean="0">
                <a:solidFill>
                  <a:schemeClr val="tx1"/>
                </a:solidFill>
              </a:rPr>
              <a:t>IN CASE OF VIRTUAL TRANSNATIONAL MEETINGS AND VIRTUAL LEARNING TECHING TRAINING ACTIVITIES AN ANNEX TO THE PARTNERS AGREEMENT WILL BE SIGNED</a:t>
            </a:r>
            <a:endParaRPr lang="en-US" dirty="0">
              <a:solidFill>
                <a:schemeClr val="tx1"/>
              </a:solidFill>
            </a:endParaRPr>
          </a:p>
        </p:txBody>
      </p:sp>
    </p:spTree>
    <p:extLst>
      <p:ext uri="{BB962C8B-B14F-4D97-AF65-F5344CB8AC3E}">
        <p14:creationId xmlns:p14="http://schemas.microsoft.com/office/powerpoint/2010/main" val="35168686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TRANSFERS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7014472"/>
              </p:ext>
            </p:extLst>
          </p:nvPr>
        </p:nvGraphicFramePr>
        <p:xfrm>
          <a:off x="559874" y="1755057"/>
          <a:ext cx="8596140" cy="3324287"/>
        </p:xfrm>
        <a:graphic>
          <a:graphicData uri="http://schemas.openxmlformats.org/drawingml/2006/table">
            <a:tbl>
              <a:tblPr firstRow="1" bandRow="1">
                <a:tableStyleId>{5C22544A-7EE6-4342-B048-85BDC9FD1C3A}</a:tableStyleId>
              </a:tblPr>
              <a:tblGrid>
                <a:gridCol w="2149035">
                  <a:extLst>
                    <a:ext uri="{9D8B030D-6E8A-4147-A177-3AD203B41FA5}">
                      <a16:colId xmlns:a16="http://schemas.microsoft.com/office/drawing/2014/main" val="412652187"/>
                    </a:ext>
                  </a:extLst>
                </a:gridCol>
                <a:gridCol w="2149035">
                  <a:extLst>
                    <a:ext uri="{9D8B030D-6E8A-4147-A177-3AD203B41FA5}">
                      <a16:colId xmlns:a16="http://schemas.microsoft.com/office/drawing/2014/main" val="3708496491"/>
                    </a:ext>
                  </a:extLst>
                </a:gridCol>
                <a:gridCol w="2149035">
                  <a:extLst>
                    <a:ext uri="{9D8B030D-6E8A-4147-A177-3AD203B41FA5}">
                      <a16:colId xmlns:a16="http://schemas.microsoft.com/office/drawing/2014/main" val="2756277296"/>
                    </a:ext>
                  </a:extLst>
                </a:gridCol>
                <a:gridCol w="2149035">
                  <a:extLst>
                    <a:ext uri="{9D8B030D-6E8A-4147-A177-3AD203B41FA5}">
                      <a16:colId xmlns:a16="http://schemas.microsoft.com/office/drawing/2014/main" val="1476172031"/>
                    </a:ext>
                  </a:extLst>
                </a:gridCol>
              </a:tblGrid>
              <a:tr h="1312607">
                <a:tc>
                  <a:txBody>
                    <a:bodyPr/>
                    <a:lstStyle/>
                    <a:p>
                      <a:endParaRPr lang="en-US" dirty="0"/>
                    </a:p>
                  </a:txBody>
                  <a:tcPr/>
                </a:tc>
                <a:tc>
                  <a:txBody>
                    <a:bodyPr/>
                    <a:lstStyle/>
                    <a:p>
                      <a:r>
                        <a:rPr lang="en-US" dirty="0" smtClean="0"/>
                        <a:t>MANAGEMENT</a:t>
                      </a:r>
                      <a:endParaRPr lang="en-US" dirty="0"/>
                    </a:p>
                  </a:txBody>
                  <a:tcPr/>
                </a:tc>
                <a:tc>
                  <a:txBody>
                    <a:bodyPr/>
                    <a:lstStyle/>
                    <a:p>
                      <a:r>
                        <a:rPr lang="en-US" dirty="0" smtClean="0"/>
                        <a:t>TRANSNATIONAL MEETINGS</a:t>
                      </a:r>
                      <a:endParaRPr lang="en-US" dirty="0"/>
                    </a:p>
                  </a:txBody>
                  <a:tcPr/>
                </a:tc>
                <a:tc>
                  <a:txBody>
                    <a:bodyPr/>
                    <a:lstStyle/>
                    <a:p>
                      <a:r>
                        <a:rPr lang="en-US" dirty="0" smtClean="0"/>
                        <a:t>LTTs</a:t>
                      </a:r>
                      <a:endParaRPr lang="en-US" dirty="0"/>
                    </a:p>
                  </a:txBody>
                  <a:tcPr/>
                </a:tc>
                <a:extLst>
                  <a:ext uri="{0D108BD9-81ED-4DB2-BD59-A6C34878D82A}">
                    <a16:rowId xmlns:a16="http://schemas.microsoft.com/office/drawing/2014/main" val="2446159507"/>
                  </a:ext>
                </a:extLst>
              </a:tr>
              <a:tr h="1691248">
                <a:tc>
                  <a:txBody>
                    <a:bodyPr/>
                    <a:lstStyle/>
                    <a:p>
                      <a:r>
                        <a:rPr lang="en-US" dirty="0" smtClean="0"/>
                        <a:t>UP TO 20 %</a:t>
                      </a:r>
                      <a:endParaRPr lang="en-US" dirty="0"/>
                    </a:p>
                  </a:txBody>
                  <a:tcPr/>
                </a:tc>
                <a:tc>
                  <a:txBody>
                    <a:bodyPr/>
                    <a:lstStyle/>
                    <a:p>
                      <a:r>
                        <a:rPr lang="en-US" dirty="0" smtClean="0"/>
                        <a:t>TO TRANSNATIONAL MEETING OR</a:t>
                      </a:r>
                    </a:p>
                    <a:p>
                      <a:r>
                        <a:rPr lang="en-US" dirty="0" smtClean="0"/>
                        <a:t>TO LEARNING</a:t>
                      </a:r>
                      <a:r>
                        <a:rPr lang="en-US" baseline="0" dirty="0" smtClean="0"/>
                        <a:t> TRAINING TEACHING ACTIVITIES</a:t>
                      </a:r>
                      <a:endParaRPr lang="en-US" dirty="0"/>
                    </a:p>
                  </a:txBody>
                  <a:tcPr/>
                </a:tc>
                <a:tc>
                  <a:txBody>
                    <a:bodyPr/>
                    <a:lstStyle/>
                    <a:p>
                      <a:r>
                        <a:rPr lang="en-US" dirty="0" smtClean="0"/>
                        <a:t>TO LEARNING</a:t>
                      </a:r>
                      <a:r>
                        <a:rPr lang="en-US" baseline="0" dirty="0" smtClean="0"/>
                        <a:t> TEACHING TRAINING ACTIVITIES</a:t>
                      </a:r>
                      <a:endParaRPr lang="en-US" dirty="0"/>
                    </a:p>
                  </a:txBody>
                  <a:tcPr/>
                </a:tc>
                <a:tc>
                  <a:txBody>
                    <a:bodyPr/>
                    <a:lstStyle/>
                    <a:p>
                      <a:r>
                        <a:rPr lang="en-US" dirty="0" smtClean="0"/>
                        <a:t>TO TRANSNATIONAL MEETINGS</a:t>
                      </a:r>
                      <a:endParaRPr lang="en-US" dirty="0"/>
                    </a:p>
                  </a:txBody>
                  <a:tcPr/>
                </a:tc>
                <a:extLst>
                  <a:ext uri="{0D108BD9-81ED-4DB2-BD59-A6C34878D82A}">
                    <a16:rowId xmlns:a16="http://schemas.microsoft.com/office/drawing/2014/main" val="324110542"/>
                  </a:ext>
                </a:extLst>
              </a:tr>
            </a:tbl>
          </a:graphicData>
        </a:graphic>
      </p:graphicFrame>
      <p:sp>
        <p:nvSpPr>
          <p:cNvPr id="5" name="TextBox 4"/>
          <p:cNvSpPr txBox="1"/>
          <p:nvPr/>
        </p:nvSpPr>
        <p:spPr>
          <a:xfrm>
            <a:off x="793954" y="5368412"/>
            <a:ext cx="8363427" cy="369332"/>
          </a:xfrm>
          <a:prstGeom prst="rect">
            <a:avLst/>
          </a:prstGeom>
          <a:noFill/>
        </p:spPr>
        <p:txBody>
          <a:bodyPr wrap="square" rtlCol="0">
            <a:spAutoFit/>
          </a:bodyPr>
          <a:lstStyle/>
          <a:p>
            <a:r>
              <a:rPr lang="en-US" b="1" dirty="0" smtClean="0"/>
              <a:t>YOU ARE NOT ALLOWED TO TRANSFER MONEY TO MANAGEMNT</a:t>
            </a:r>
            <a:endParaRPr lang="en-US" b="1" dirty="0"/>
          </a:p>
        </p:txBody>
      </p:sp>
    </p:spTree>
    <p:extLst>
      <p:ext uri="{BB962C8B-B14F-4D97-AF65-F5344CB8AC3E}">
        <p14:creationId xmlns:p14="http://schemas.microsoft.com/office/powerpoint/2010/main" val="31541100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703" y="3318934"/>
            <a:ext cx="9365226" cy="1002343"/>
          </a:xfrm>
        </p:spPr>
        <p:txBody>
          <a:bodyPr/>
          <a:lstStyle/>
          <a:p>
            <a:r>
              <a:rPr lang="en-US" sz="4800" dirty="0" smtClean="0">
                <a:solidFill>
                  <a:schemeClr val="accent2">
                    <a:lumMod val="50000"/>
                  </a:schemeClr>
                </a:solidFill>
              </a:rPr>
              <a:t>THANK YOU </a:t>
            </a:r>
            <a:br>
              <a:rPr lang="en-US" sz="4800" dirty="0" smtClean="0">
                <a:solidFill>
                  <a:schemeClr val="accent2">
                    <a:lumMod val="50000"/>
                  </a:schemeClr>
                </a:solidFill>
              </a:rPr>
            </a:br>
            <a:r>
              <a:rPr lang="en-US" sz="4800" dirty="0" smtClean="0">
                <a:solidFill>
                  <a:schemeClr val="accent2">
                    <a:lumMod val="50000"/>
                  </a:schemeClr>
                </a:solidFill>
              </a:rPr>
              <a:t>FOR YOUR ATTENTION</a:t>
            </a:r>
            <a:endParaRPr lang="en-US" dirty="0">
              <a:solidFill>
                <a:schemeClr val="accent2">
                  <a:lumMod val="50000"/>
                </a:schemeClr>
              </a:solidFill>
            </a:endParaRPr>
          </a:p>
        </p:txBody>
      </p:sp>
    </p:spTree>
    <p:extLst>
      <p:ext uri="{BB962C8B-B14F-4D97-AF65-F5344CB8AC3E}">
        <p14:creationId xmlns:p14="http://schemas.microsoft.com/office/powerpoint/2010/main" val="31323276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703" y="3318934"/>
            <a:ext cx="9365226" cy="1002343"/>
          </a:xfrm>
        </p:spPr>
        <p:txBody>
          <a:bodyPr/>
          <a:lstStyle/>
          <a:p>
            <a:r>
              <a:rPr lang="en-US" sz="4800" dirty="0" smtClean="0">
                <a:solidFill>
                  <a:schemeClr val="accent2">
                    <a:lumMod val="50000"/>
                  </a:schemeClr>
                </a:solidFill>
              </a:rPr>
              <a:t>GREEN WORLD –HAPPY PEOPL</a:t>
            </a:r>
            <a:r>
              <a:rPr lang="en-US" dirty="0" smtClean="0">
                <a:solidFill>
                  <a:schemeClr val="accent2">
                    <a:lumMod val="50000"/>
                  </a:schemeClr>
                </a:solidFill>
              </a:rPr>
              <a:t>E</a:t>
            </a:r>
            <a:endParaRPr lang="en-US" dirty="0">
              <a:solidFill>
                <a:schemeClr val="accent2">
                  <a:lumMod val="50000"/>
                </a:schemeClr>
              </a:solidFill>
            </a:endParaRPr>
          </a:p>
        </p:txBody>
      </p:sp>
      <p:sp>
        <p:nvSpPr>
          <p:cNvPr id="3" name="Subtitle 2"/>
          <p:cNvSpPr>
            <a:spLocks noGrp="1"/>
          </p:cNvSpPr>
          <p:nvPr>
            <p:ph type="subTitle" idx="1"/>
          </p:nvPr>
        </p:nvSpPr>
        <p:spPr>
          <a:xfrm>
            <a:off x="796413" y="5171711"/>
            <a:ext cx="7766936" cy="1096899"/>
          </a:xfrm>
        </p:spPr>
        <p:txBody>
          <a:bodyPr>
            <a:normAutofit/>
          </a:bodyPr>
          <a:lstStyle/>
          <a:p>
            <a:r>
              <a:rPr lang="en-US" sz="3600" b="1" dirty="0" smtClean="0">
                <a:solidFill>
                  <a:schemeClr val="accent2">
                    <a:lumMod val="50000"/>
                  </a:schemeClr>
                </a:solidFill>
              </a:rPr>
              <a:t>ERASMUS+ KA2 PROJECT</a:t>
            </a:r>
            <a:endParaRPr lang="en-US" sz="3600" b="1" dirty="0">
              <a:solidFill>
                <a:schemeClr val="accent2">
                  <a:lumMod val="5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4296" y="250363"/>
            <a:ext cx="4876800" cy="1057275"/>
          </a:xfrm>
          <a:prstGeom prst="rect">
            <a:avLst/>
          </a:prstGeom>
        </p:spPr>
      </p:pic>
    </p:spTree>
    <p:extLst>
      <p:ext uri="{BB962C8B-B14F-4D97-AF65-F5344CB8AC3E}">
        <p14:creationId xmlns:p14="http://schemas.microsoft.com/office/powerpoint/2010/main" val="49247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DISSEMINATION</a:t>
            </a:r>
            <a:endParaRPr lang="en-US" dirty="0"/>
          </a:p>
        </p:txBody>
      </p:sp>
      <p:sp>
        <p:nvSpPr>
          <p:cNvPr id="3" name="Content Placeholder 2"/>
          <p:cNvSpPr>
            <a:spLocks noGrp="1"/>
          </p:cNvSpPr>
          <p:nvPr>
            <p:ph idx="1"/>
          </p:nvPr>
        </p:nvSpPr>
        <p:spPr/>
        <p:txBody>
          <a:bodyPr>
            <a:normAutofit/>
          </a:bodyPr>
          <a:lstStyle/>
          <a:p>
            <a:r>
              <a:rPr lang="en-US" sz="3200" dirty="0" smtClean="0">
                <a:solidFill>
                  <a:schemeClr val="tx1"/>
                </a:solidFill>
                <a:hlinkClick r:id="rId2"/>
              </a:rPr>
              <a:t>PROJECT SITE</a:t>
            </a:r>
            <a:endParaRPr lang="en-US" sz="3200" dirty="0" smtClean="0">
              <a:solidFill>
                <a:schemeClr val="tx1"/>
              </a:solidFill>
            </a:endParaRPr>
          </a:p>
          <a:p>
            <a:r>
              <a:rPr lang="en-US" sz="3200" dirty="0" smtClean="0">
                <a:solidFill>
                  <a:schemeClr val="tx1"/>
                </a:solidFill>
                <a:hlinkClick r:id="rId3"/>
              </a:rPr>
              <a:t>PROJECT FACEBOOK PAGE</a:t>
            </a:r>
            <a:endParaRPr lang="en-US" sz="3200" dirty="0" smtClean="0">
              <a:solidFill>
                <a:schemeClr val="tx1"/>
              </a:solidFill>
            </a:endParaRPr>
          </a:p>
          <a:p>
            <a:r>
              <a:rPr lang="en-US" sz="3200" dirty="0" smtClean="0">
                <a:solidFill>
                  <a:schemeClr val="tx1"/>
                </a:solidFill>
              </a:rPr>
              <a:t>eTwinning</a:t>
            </a:r>
          </a:p>
          <a:p>
            <a:r>
              <a:rPr lang="en-US" sz="3200" dirty="0" smtClean="0">
                <a:solidFill>
                  <a:schemeClr val="tx1"/>
                </a:solidFill>
              </a:rPr>
              <a:t>LOCAL PAPERS AND MEDIAS</a:t>
            </a:r>
            <a:endParaRPr lang="en-US" sz="3200" dirty="0">
              <a:solidFill>
                <a:schemeClr val="tx1"/>
              </a:solidFill>
            </a:endParaRPr>
          </a:p>
        </p:txBody>
      </p:sp>
    </p:spTree>
    <p:extLst>
      <p:ext uri="{BB962C8B-B14F-4D97-AF65-F5344CB8AC3E}">
        <p14:creationId xmlns:p14="http://schemas.microsoft.com/office/powerpoint/2010/main" val="2208612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ACTIVITIES BY THE END </a:t>
            </a:r>
            <a:r>
              <a:rPr lang="en-US" b="1" dirty="0"/>
              <a:t>OF NOVEMBER</a:t>
            </a:r>
            <a:br>
              <a:rPr lang="en-US" b="1" dirty="0"/>
            </a:br>
            <a:r>
              <a:rPr lang="en-US" b="1" dirty="0"/>
              <a:t>FOR THE PROJECT SITE I NEED</a:t>
            </a:r>
            <a:br>
              <a:rPr lang="en-US" b="1" dirty="0"/>
            </a:br>
            <a:endParaRPr lang="en-US" b="1" dirty="0"/>
          </a:p>
        </p:txBody>
      </p:sp>
      <p:sp>
        <p:nvSpPr>
          <p:cNvPr id="3" name="Content Placeholder 2"/>
          <p:cNvSpPr>
            <a:spLocks noGrp="1"/>
          </p:cNvSpPr>
          <p:nvPr>
            <p:ph idx="1"/>
          </p:nvPr>
        </p:nvSpPr>
        <p:spPr>
          <a:xfrm>
            <a:off x="677334" y="2315497"/>
            <a:ext cx="8596668" cy="3725865"/>
          </a:xfrm>
        </p:spPr>
        <p:txBody>
          <a:bodyPr>
            <a:noAutofit/>
          </a:bodyPr>
          <a:lstStyle/>
          <a:p>
            <a:pPr>
              <a:buFontTx/>
              <a:buChar char="-"/>
            </a:pPr>
            <a:r>
              <a:rPr lang="en-US" sz="3200" dirty="0" smtClean="0">
                <a:solidFill>
                  <a:schemeClr val="tx1"/>
                </a:solidFill>
              </a:rPr>
              <a:t>INFORMATION ABOUT YOUR SCHOOLS</a:t>
            </a:r>
          </a:p>
          <a:p>
            <a:pPr>
              <a:buFontTx/>
              <a:buChar char="-"/>
            </a:pPr>
            <a:r>
              <a:rPr lang="en-US" sz="3200" dirty="0" smtClean="0">
                <a:solidFill>
                  <a:schemeClr val="tx1"/>
                </a:solidFill>
              </a:rPr>
              <a:t>PHOTOES OF YOUR SCHOOLS</a:t>
            </a:r>
          </a:p>
          <a:p>
            <a:pPr>
              <a:buFontTx/>
              <a:buChar char="-"/>
            </a:pPr>
            <a:r>
              <a:rPr lang="en-US" sz="3200" dirty="0" smtClean="0">
                <a:solidFill>
                  <a:schemeClr val="tx1"/>
                </a:solidFill>
              </a:rPr>
              <a:t>PICTURE FROM SOME BEAUTIFUL SIGHT OF NATURE FROM YOUR COUNTRY</a:t>
            </a:r>
          </a:p>
          <a:p>
            <a:pPr>
              <a:buFontTx/>
              <a:buChar char="-"/>
            </a:pPr>
            <a:r>
              <a:rPr lang="en-US" sz="3200" dirty="0" smtClean="0">
                <a:solidFill>
                  <a:schemeClr val="tx1"/>
                </a:solidFill>
              </a:rPr>
              <a:t>LINK TO A SITE OR A SUBPAGE WHERE YOU ARE GOING TO SHARE PROJECT RESULTS</a:t>
            </a:r>
          </a:p>
        </p:txBody>
      </p:sp>
    </p:spTree>
    <p:extLst>
      <p:ext uri="{BB962C8B-B14F-4D97-AF65-F5344CB8AC3E}">
        <p14:creationId xmlns:p14="http://schemas.microsoft.com/office/powerpoint/2010/main" val="107410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ACTIVITIES BY THE END OF NOVEMBER</a:t>
            </a:r>
            <a:endParaRPr lang="en-US" b="1" dirty="0"/>
          </a:p>
        </p:txBody>
      </p:sp>
      <p:sp>
        <p:nvSpPr>
          <p:cNvPr id="3" name="Content Placeholder 2"/>
          <p:cNvSpPr>
            <a:spLocks noGrp="1"/>
          </p:cNvSpPr>
          <p:nvPr>
            <p:ph idx="1"/>
          </p:nvPr>
        </p:nvSpPr>
        <p:spPr>
          <a:xfrm>
            <a:off x="677334" y="2315497"/>
            <a:ext cx="8596668" cy="3725865"/>
          </a:xfrm>
        </p:spPr>
        <p:txBody>
          <a:bodyPr>
            <a:noAutofit/>
          </a:bodyPr>
          <a:lstStyle/>
          <a:p>
            <a:r>
              <a:rPr lang="en-US" sz="3200" dirty="0" smtClean="0">
                <a:solidFill>
                  <a:schemeClr val="tx1"/>
                </a:solidFill>
              </a:rPr>
              <a:t>PROJECT SITE NAD FACEBOOK PAGE </a:t>
            </a:r>
            <a:r>
              <a:rPr lang="en-US" sz="3200" dirty="0" smtClean="0">
                <a:solidFill>
                  <a:schemeClr val="tx1"/>
                </a:solidFill>
                <a:sym typeface="Wingdings" panose="05000000000000000000" pitchFamily="2" charset="2"/>
              </a:rPr>
              <a:t></a:t>
            </a:r>
            <a:endParaRPr lang="en-US" sz="3200" dirty="0" smtClean="0">
              <a:solidFill>
                <a:schemeClr val="tx1"/>
              </a:solidFill>
            </a:endParaRPr>
          </a:p>
          <a:p>
            <a:r>
              <a:rPr lang="en-US" sz="3200" dirty="0" smtClean="0">
                <a:solidFill>
                  <a:schemeClr val="tx1"/>
                </a:solidFill>
              </a:rPr>
              <a:t>eTwinning PROJECT </a:t>
            </a:r>
            <a:r>
              <a:rPr lang="en-US" sz="3200" dirty="0" smtClean="0">
                <a:solidFill>
                  <a:schemeClr val="tx1"/>
                </a:solidFill>
                <a:sym typeface="Wingdings" panose="05000000000000000000" pitchFamily="2" charset="2"/>
              </a:rPr>
              <a:t></a:t>
            </a:r>
            <a:endParaRPr lang="en-US" sz="3200" dirty="0" smtClean="0">
              <a:solidFill>
                <a:schemeClr val="tx1"/>
              </a:solidFill>
            </a:endParaRPr>
          </a:p>
          <a:p>
            <a:r>
              <a:rPr lang="en-US" sz="3200" dirty="0" smtClean="0">
                <a:solidFill>
                  <a:schemeClr val="tx1"/>
                </a:solidFill>
              </a:rPr>
              <a:t>LOGO </a:t>
            </a:r>
          </a:p>
          <a:p>
            <a:r>
              <a:rPr lang="en-US" sz="3200" dirty="0" smtClean="0">
                <a:solidFill>
                  <a:schemeClr val="tx1"/>
                </a:solidFill>
              </a:rPr>
              <a:t>MASCOT</a:t>
            </a:r>
          </a:p>
          <a:p>
            <a:r>
              <a:rPr lang="en-US" sz="3200" dirty="0">
                <a:solidFill>
                  <a:schemeClr val="tx1"/>
                </a:solidFill>
              </a:rPr>
              <a:t>EXCHANGE OF VIDEOS AND PRESENTATIONS ABOUT PARTICIPATING SCHOOLS</a:t>
            </a:r>
          </a:p>
          <a:p>
            <a:endParaRPr lang="en-US" sz="3200" dirty="0" smtClean="0">
              <a:solidFill>
                <a:schemeClr val="tx1"/>
              </a:solidFill>
            </a:endParaRPr>
          </a:p>
        </p:txBody>
      </p:sp>
    </p:spTree>
    <p:extLst>
      <p:ext uri="{BB962C8B-B14F-4D97-AF65-F5344CB8AC3E}">
        <p14:creationId xmlns:p14="http://schemas.microsoft.com/office/powerpoint/2010/main" val="40481736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ACTIVITIES BY THE END OF DECEMBER</a:t>
            </a:r>
            <a:endParaRPr lang="en-US" b="1" dirty="0"/>
          </a:p>
        </p:txBody>
      </p:sp>
      <p:sp>
        <p:nvSpPr>
          <p:cNvPr id="3" name="Content Placeholder 2"/>
          <p:cNvSpPr>
            <a:spLocks noGrp="1"/>
          </p:cNvSpPr>
          <p:nvPr>
            <p:ph idx="1"/>
          </p:nvPr>
        </p:nvSpPr>
        <p:spPr/>
        <p:txBody>
          <a:bodyPr>
            <a:noAutofit/>
          </a:bodyPr>
          <a:lstStyle/>
          <a:p>
            <a:r>
              <a:rPr lang="en-US" sz="3200" dirty="0">
                <a:solidFill>
                  <a:schemeClr val="tx1"/>
                </a:solidFill>
              </a:rPr>
              <a:t>PROJECT CORNER AT EACH SCHOOL</a:t>
            </a:r>
          </a:p>
          <a:p>
            <a:r>
              <a:rPr lang="en-US" sz="3200" dirty="0" smtClean="0">
                <a:solidFill>
                  <a:schemeClr val="tx1"/>
                </a:solidFill>
              </a:rPr>
              <a:t>ECO-CALENDAR</a:t>
            </a:r>
          </a:p>
          <a:p>
            <a:r>
              <a:rPr lang="en-US" sz="3200" dirty="0" smtClean="0">
                <a:solidFill>
                  <a:schemeClr val="tx1"/>
                </a:solidFill>
              </a:rPr>
              <a:t>PHOTO CONTEST</a:t>
            </a:r>
          </a:p>
          <a:p>
            <a:r>
              <a:rPr lang="en-US" sz="3200" dirty="0" smtClean="0">
                <a:solidFill>
                  <a:schemeClr val="tx1"/>
                </a:solidFill>
              </a:rPr>
              <a:t>EXCHANGE OF NEW YEAR’S GREETING CARDS</a:t>
            </a:r>
            <a:endParaRPr lang="en-US" sz="3200" dirty="0">
              <a:solidFill>
                <a:schemeClr val="tx1"/>
              </a:solidFill>
            </a:endParaRPr>
          </a:p>
        </p:txBody>
      </p:sp>
    </p:spTree>
    <p:extLst>
      <p:ext uri="{BB962C8B-B14F-4D97-AF65-F5344CB8AC3E}">
        <p14:creationId xmlns:p14="http://schemas.microsoft.com/office/powerpoint/2010/main" val="2876270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ACTIVITIES BY THE END OF FEBRUARY</a:t>
            </a:r>
            <a:endParaRPr lang="en-US" b="1" dirty="0"/>
          </a:p>
        </p:txBody>
      </p:sp>
      <p:sp>
        <p:nvSpPr>
          <p:cNvPr id="3" name="Content Placeholder 2"/>
          <p:cNvSpPr>
            <a:spLocks noGrp="1"/>
          </p:cNvSpPr>
          <p:nvPr>
            <p:ph idx="1"/>
          </p:nvPr>
        </p:nvSpPr>
        <p:spPr/>
        <p:txBody>
          <a:bodyPr>
            <a:noAutofit/>
          </a:bodyPr>
          <a:lstStyle/>
          <a:p>
            <a:r>
              <a:rPr lang="en-US" sz="3200" dirty="0">
                <a:solidFill>
                  <a:schemeClr val="tx1"/>
                </a:solidFill>
              </a:rPr>
              <a:t>Designing Code of Ecologist</a:t>
            </a:r>
          </a:p>
          <a:p>
            <a:r>
              <a:rPr lang="en-US" sz="3200" dirty="0">
                <a:solidFill>
                  <a:schemeClr val="tx1"/>
                </a:solidFill>
              </a:rPr>
              <a:t>Interview with local authorities and companies about their environmental impact</a:t>
            </a:r>
          </a:p>
          <a:p>
            <a:r>
              <a:rPr lang="en-US" sz="3200" dirty="0">
                <a:solidFill>
                  <a:schemeClr val="tx1"/>
                </a:solidFill>
              </a:rPr>
              <a:t>Making a movie HOW WE LOOK AFTER THE NATURE</a:t>
            </a:r>
          </a:p>
          <a:p>
            <a:endParaRPr lang="en-US" sz="3200" dirty="0">
              <a:solidFill>
                <a:schemeClr val="tx1"/>
              </a:solidFill>
            </a:endParaRPr>
          </a:p>
        </p:txBody>
      </p:sp>
    </p:spTree>
    <p:extLst>
      <p:ext uri="{BB962C8B-B14F-4D97-AF65-F5344CB8AC3E}">
        <p14:creationId xmlns:p14="http://schemas.microsoft.com/office/powerpoint/2010/main" val="19926075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ACTIVITIES BY THE END OF APRIL</a:t>
            </a:r>
            <a:endParaRPr lang="en-US" b="1" dirty="0"/>
          </a:p>
        </p:txBody>
      </p:sp>
      <p:sp>
        <p:nvSpPr>
          <p:cNvPr id="3" name="Content Placeholder 2"/>
          <p:cNvSpPr>
            <a:spLocks noGrp="1"/>
          </p:cNvSpPr>
          <p:nvPr>
            <p:ph idx="1"/>
          </p:nvPr>
        </p:nvSpPr>
        <p:spPr>
          <a:xfrm>
            <a:off x="677334" y="1777131"/>
            <a:ext cx="8596668" cy="3880773"/>
          </a:xfrm>
        </p:spPr>
        <p:txBody>
          <a:bodyPr>
            <a:noAutofit/>
          </a:bodyPr>
          <a:lstStyle/>
          <a:p>
            <a:r>
              <a:rPr lang="en-US" sz="3200" dirty="0" smtClean="0">
                <a:solidFill>
                  <a:schemeClr val="tx1"/>
                </a:solidFill>
              </a:rPr>
              <a:t>FIRST LEARNING TEACHING TRAINING ACTIVITY IN PORTUGAL </a:t>
            </a:r>
          </a:p>
          <a:p>
            <a:pPr marL="0" indent="0">
              <a:buNone/>
            </a:pPr>
            <a:endParaRPr lang="en-US" sz="3200" dirty="0" smtClean="0">
              <a:solidFill>
                <a:schemeClr val="tx1"/>
              </a:solidFill>
            </a:endParaRPr>
          </a:p>
          <a:p>
            <a:pPr marL="0" indent="0">
              <a:buNone/>
            </a:pPr>
            <a:r>
              <a:rPr lang="en-US" sz="3200" dirty="0" smtClean="0">
                <a:solidFill>
                  <a:schemeClr val="tx1"/>
                </a:solidFill>
              </a:rPr>
              <a:t>TOPIC OF THE ACTIVITY “CLIL LESSONS DEDICATED TO THE ENVIRONMENT”</a:t>
            </a:r>
            <a:endParaRPr lang="en-US" sz="3200" dirty="0">
              <a:solidFill>
                <a:schemeClr val="tx1"/>
              </a:solidFill>
            </a:endParaRPr>
          </a:p>
        </p:txBody>
      </p:sp>
    </p:spTree>
    <p:extLst>
      <p:ext uri="{BB962C8B-B14F-4D97-AF65-F5344CB8AC3E}">
        <p14:creationId xmlns:p14="http://schemas.microsoft.com/office/powerpoint/2010/main" val="485482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ACTIVITIES BY THE END OF APRIL</a:t>
            </a:r>
            <a:endParaRPr lang="en-US" b="1" dirty="0"/>
          </a:p>
        </p:txBody>
      </p:sp>
      <p:sp>
        <p:nvSpPr>
          <p:cNvPr id="3" name="Content Placeholder 2"/>
          <p:cNvSpPr>
            <a:spLocks noGrp="1"/>
          </p:cNvSpPr>
          <p:nvPr>
            <p:ph idx="1"/>
          </p:nvPr>
        </p:nvSpPr>
        <p:spPr/>
        <p:txBody>
          <a:bodyPr>
            <a:noAutofit/>
          </a:bodyPr>
          <a:lstStyle/>
          <a:p>
            <a:r>
              <a:rPr lang="en-US" sz="3200" dirty="0">
                <a:solidFill>
                  <a:schemeClr val="tx1"/>
                </a:solidFill>
              </a:rPr>
              <a:t>Workshop with representatives from local recycling companies dedicated to the GLOBAL RECYCLING </a:t>
            </a:r>
            <a:r>
              <a:rPr lang="en-US" sz="3200" dirty="0" smtClean="0">
                <a:solidFill>
                  <a:schemeClr val="tx1"/>
                </a:solidFill>
              </a:rPr>
              <a:t>DAY</a:t>
            </a:r>
            <a:endParaRPr lang="en-US" sz="3200" dirty="0">
              <a:solidFill>
                <a:schemeClr val="tx1"/>
              </a:solidFill>
            </a:endParaRPr>
          </a:p>
          <a:p>
            <a:r>
              <a:rPr lang="en-US" sz="3200" dirty="0">
                <a:solidFill>
                  <a:schemeClr val="tx1"/>
                </a:solidFill>
              </a:rPr>
              <a:t>Organizing a workshop for making objects from recycled materials</a:t>
            </a:r>
          </a:p>
          <a:p>
            <a:endParaRPr lang="en-US" sz="3200" dirty="0">
              <a:solidFill>
                <a:schemeClr val="tx1"/>
              </a:solidFill>
            </a:endParaRPr>
          </a:p>
          <a:p>
            <a:endParaRPr lang="en-US" sz="3200" dirty="0">
              <a:solidFill>
                <a:schemeClr val="tx1"/>
              </a:solidFill>
            </a:endParaRPr>
          </a:p>
        </p:txBody>
      </p:sp>
    </p:spTree>
    <p:extLst>
      <p:ext uri="{BB962C8B-B14F-4D97-AF65-F5344CB8AC3E}">
        <p14:creationId xmlns:p14="http://schemas.microsoft.com/office/powerpoint/2010/main" val="167050485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306</TotalTime>
  <Words>838</Words>
  <Application>Microsoft Office PowerPoint</Application>
  <PresentationFormat>Widescreen</PresentationFormat>
  <Paragraphs>191</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Trebuchet MS</vt:lpstr>
      <vt:lpstr>Wingdings</vt:lpstr>
      <vt:lpstr>Wingdings 3</vt:lpstr>
      <vt:lpstr>Facet</vt:lpstr>
      <vt:lpstr>GREEN WORLD –HAPPY PEOPLE</vt:lpstr>
      <vt:lpstr>MEETING CONTENT</vt:lpstr>
      <vt:lpstr>DISSEMINATION</vt:lpstr>
      <vt:lpstr>ACTIVITIES BY THE END OF NOVEMBER FOR THE PROJECT SITE I NEED </vt:lpstr>
      <vt:lpstr>ACTIVITIES BY THE END OF NOVEMBER</vt:lpstr>
      <vt:lpstr>ACTIVITIES BY THE END OF DECEMBER</vt:lpstr>
      <vt:lpstr>ACTIVITIES BY THE END OF FEBRUARY</vt:lpstr>
      <vt:lpstr>ACTIVITIES BY THE END OF APRIL</vt:lpstr>
      <vt:lpstr>ACTIVITIES BY THE END OF APRIL</vt:lpstr>
      <vt:lpstr>ACTIVITIES BY THE END OF APRIL</vt:lpstr>
      <vt:lpstr>ACTIVITIES BY THE END OF JUNE</vt:lpstr>
      <vt:lpstr>BUDGET</vt:lpstr>
      <vt:lpstr>BUDGET</vt:lpstr>
      <vt:lpstr>PROJECT MANAGEMENT</vt:lpstr>
      <vt:lpstr>PROJECT MANAGEMENT</vt:lpstr>
      <vt:lpstr>TRANSNATIONAL MEETINGS</vt:lpstr>
      <vt:lpstr>TRANSNATIONAL MEETINGS TRAVEL AND INDIVIDUAL SUPPORT</vt:lpstr>
      <vt:lpstr>VIRTUAL TRANSNATIONAL MEETINGS IN CASE OF COVID-19</vt:lpstr>
      <vt:lpstr>LEARNING TRAINING TEACHING ACTIVITIES</vt:lpstr>
      <vt:lpstr>LEARNING TEACHING TRAINING ACTIVITIES TRAVEL AND INDIVIDUAL SUPPORT</vt:lpstr>
      <vt:lpstr>VIRTUAL LEARNING TEACHING TRAINING ACTIVITIES IN CASE OF COVID-19 </vt:lpstr>
      <vt:lpstr>VIRTUAL LEARNING TEACHING TRAINING ACTIVITIES IN CASE OF COVID-19 </vt:lpstr>
      <vt:lpstr>VIRTUAL LEARNING TEACHING TRAINING ACTIVITIES IN CASE OF COVID-19 </vt:lpstr>
      <vt:lpstr>BUDGET TRANSFERS</vt:lpstr>
      <vt:lpstr>THANK YOU  FOR YOUR ATTENTION</vt:lpstr>
      <vt:lpstr>GREEN WORLD –HAPPY PEOPLE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WORLD –HAPPY PEOPLE</dc:title>
  <dc:creator>SAVA</dc:creator>
  <cp:lastModifiedBy>SAVA</cp:lastModifiedBy>
  <cp:revision>15</cp:revision>
  <dcterms:created xsi:type="dcterms:W3CDTF">2020-11-19T14:52:06Z</dcterms:created>
  <dcterms:modified xsi:type="dcterms:W3CDTF">2020-12-23T06:26:37Z</dcterms:modified>
</cp:coreProperties>
</file>